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73" r:id="rId2"/>
    <p:sldId id="256" r:id="rId3"/>
    <p:sldId id="277" r:id="rId4"/>
    <p:sldId id="257" r:id="rId5"/>
    <p:sldId id="274" r:id="rId6"/>
    <p:sldId id="275" r:id="rId7"/>
    <p:sldId id="276" r:id="rId8"/>
    <p:sldId id="279" r:id="rId9"/>
    <p:sldId id="280" r:id="rId10"/>
    <p:sldId id="283" r:id="rId11"/>
    <p:sldId id="281" r:id="rId12"/>
    <p:sldId id="282" r:id="rId13"/>
    <p:sldId id="285" r:id="rId14"/>
    <p:sldId id="286" r:id="rId15"/>
    <p:sldId id="287" r:id="rId16"/>
    <p:sldId id="289" r:id="rId17"/>
    <p:sldId id="288" r:id="rId18"/>
    <p:sldId id="290" r:id="rId19"/>
    <p:sldId id="29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327"/>
  </p:normalViewPr>
  <p:slideViewPr>
    <p:cSldViewPr snapToGrid="0">
      <p:cViewPr>
        <p:scale>
          <a:sx n="95" d="100"/>
          <a:sy n="95" d="100"/>
        </p:scale>
        <p:origin x="1456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BFDE9B-93E4-C74B-95E0-316D60185B81}" type="datetimeFigureOut">
              <a:rPr lang="en-US" smtClean="0"/>
              <a:t>5/2/24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A8DE69-861F-214F-AC8E-107C9CC24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75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C24DDE-BC29-344D-926F-2A8568E81DE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84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A8DE69-861F-214F-AC8E-107C9CC244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041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B44B1-A2A4-03F4-6A0A-726BBD512C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712A4F-F02F-1970-75C6-58F04CAF30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DCB78-17A9-51B4-F449-21B544F99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B7A99-BA2B-2A03-66DB-B8BA8B71E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7FA08-39ED-2808-1BF9-423E18B57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34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FFFF7-6223-EC36-3D80-420478A51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819C81-A337-3307-DD2B-FD343D39EE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69D95-D020-BEDF-0D6C-A1E43CE8B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FB0A3-A95F-F36F-ADFB-85789398E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73642-1B33-4734-9292-7FA82024B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980D2F-8014-B37C-3CBB-B0C7A8FA8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05612C-FE50-CCB0-CF14-FA84E756E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E850F-90C7-B09B-7CDA-F795AC415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129DB-9CDE-C843-A2F9-C9351A85E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28600-3543-0FB3-E6AD-5B7BC2894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580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D1D00-E2E6-6A14-5DE0-9F361901C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DC68-88F9-2090-4CD0-16E607266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E2317-9338-6D41-7FC5-1D3E0650B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C3EC6-869F-55AB-06F5-67A41857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84076-59A7-C4CA-08C5-4648556C6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440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6565D-5553-BEF9-103E-99D287F92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ACC97-75F6-6EEA-9D8A-395CF4EB7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7B8D1-3A7A-8E81-3B0D-60C5FA48C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41CA9-B4B2-2B0A-91DB-0269531E7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BFDD3-2154-ED68-13FE-898083446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26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0BA1F-02BE-5D94-8162-3A57E124D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D2E5C-2AFC-FE06-B215-5248911D0C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8FEDF-42EA-ADFD-49BB-318B889ECE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46CDE-6640-1D1D-31FC-F90B08395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FB0222-98A1-9DB8-F41E-ACDDC11DD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2B787-B675-4DD5-08A7-958012E8F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291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56987-82D5-939E-BEF0-BA00F8C4A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11BD1-4E88-32D2-334A-1BFD90573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3B2050-69BE-4A2F-D831-73DC16401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150CF7-179F-F0D7-19C1-81DEAB688E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B8B103-4317-7D15-2633-A8A6461ADB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703B92-2043-01E9-934E-E37CD64D2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78A62B-1588-B5DB-8DA6-8B0041170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84B407-8F16-FFEC-3FB9-39D71AEE6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1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819D9-8A63-9B1E-8C2D-3D97EC83C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81A6B6-225E-FBCC-1CBB-A78880D26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D2FE44-9894-725E-9016-AE54DB42A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CA901A-5A10-E6BB-CD31-B48469C1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281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555922-902A-8CB8-54E3-36D7CB8D1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A4CB26-4BCD-DEE7-D071-B38B8A003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1912D-6CD6-DB7B-A2DA-8EF417886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91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747CA-37D0-9D35-E344-55131E06B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2745F-6E5D-118B-E3CB-438D97C0F3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2DB30-03E9-3BC9-27A5-28B7FF5B0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7680E0-FA5C-6655-DDDC-820F3D5F9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33C29E-B71F-3673-3F75-85B5CC42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3DE72-87E3-3DF8-9ABD-ACAF3C2A4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516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A683C-0D3F-704E-7946-4ADDF37BA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00CDC3-69CD-F925-C64D-EE87A8EE2D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5C63A2-1D5D-6BC6-B689-D2D7979D2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C9D57-D4FA-C0B7-372E-46E38AEE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DBC158-A836-A693-B199-01C2FEA74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FAFA5-2FBC-D000-A230-506C758C3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91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CB3561-9F67-7BCA-F208-5DE9A36BB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0EEF6-8C76-F9C8-5C04-19E1A33A70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F9A673-4E18-19A3-13E4-802276022F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1FC3B-DC7B-CD43-9514-A50AABB31092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B4B30-7D6F-C97C-5301-A16B03B4C1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B8618-0BBC-4F4C-847D-42EC233D15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0B358-8ADC-CF45-9D37-14CA507E1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70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r-project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osit.co/download/rstudio-desktop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7554/eLife.51254" TargetMode="External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DF954-2553-5438-FA89-C1104B285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>
                <a:solidFill>
                  <a:srgbClr val="246013"/>
                </a:solidFill>
                <a:latin typeface="Helvetica" pitchFamily="2" charset="0"/>
              </a:rPr>
              <a:t>R and RStudio installation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52B4C-2C32-EAE2-D677-C7826CC12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3463"/>
            <a:ext cx="9768840" cy="160142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Helvetica" pitchFamily="2" charset="0"/>
              </a:rPr>
              <a:t>R: </a:t>
            </a:r>
            <a:r>
              <a:rPr lang="en-US" dirty="0">
                <a:latin typeface="Helvetica" pitchFamily="2" charset="0"/>
                <a:hlinkClick r:id="rId3"/>
              </a:rPr>
              <a:t>https://cloud.r-project.org/</a:t>
            </a:r>
            <a:endParaRPr lang="en-US" dirty="0"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Helvetica" pitchFamily="2" charset="0"/>
              </a:rPr>
              <a:t>RStudio: </a:t>
            </a:r>
            <a:r>
              <a:rPr lang="en-US" dirty="0">
                <a:latin typeface="Helvetica" pitchFamily="2" charset="0"/>
                <a:hlinkClick r:id="rId4"/>
              </a:rPr>
              <a:t>https://posit.co/download/rstudio-desktop/</a:t>
            </a:r>
            <a:endParaRPr lang="en-US" dirty="0">
              <a:latin typeface="Helvetica" pitchFamily="2" charset="0"/>
            </a:endParaRP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  <a:p>
            <a:endParaRPr lang="en-HK" dirty="0"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19CEDF-8BEA-C8E3-2AC6-0733E99E5017}"/>
              </a:ext>
            </a:extLst>
          </p:cNvPr>
          <p:cNvSpPr txBox="1">
            <a:spLocks/>
          </p:cNvSpPr>
          <p:nvPr/>
        </p:nvSpPr>
        <p:spPr>
          <a:xfrm>
            <a:off x="838200" y="35604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GitHub repo: </a:t>
            </a:r>
          </a:p>
          <a:p>
            <a:r>
              <a:rPr lang="en-US" sz="2800" b="1" dirty="0"/>
              <a:t>https://</a:t>
            </a:r>
            <a:r>
              <a:rPr lang="en-US" sz="2800" b="1" dirty="0" err="1"/>
              <a:t>github.com</a:t>
            </a:r>
            <a:r>
              <a:rPr lang="en-US" sz="2800" b="1" dirty="0"/>
              <a:t>/</a:t>
            </a:r>
            <a:r>
              <a:rPr lang="en-US" sz="2800" b="1" dirty="0" err="1"/>
              <a:t>BioinfoHKUSurgery</a:t>
            </a:r>
            <a:r>
              <a:rPr lang="en-US" sz="2800" b="1" dirty="0"/>
              <a:t>/Bioinfo-Workshop-2024</a:t>
            </a:r>
          </a:p>
        </p:txBody>
      </p:sp>
    </p:spTree>
    <p:extLst>
      <p:ext uri="{BB962C8B-B14F-4D97-AF65-F5344CB8AC3E}">
        <p14:creationId xmlns:p14="http://schemas.microsoft.com/office/powerpoint/2010/main" val="2696515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B0EA9D8A-4D53-1474-A29F-FC99FC7783B1}"/>
              </a:ext>
            </a:extLst>
          </p:cNvPr>
          <p:cNvGrpSpPr/>
          <p:nvPr/>
        </p:nvGrpSpPr>
        <p:grpSpPr>
          <a:xfrm>
            <a:off x="5531706" y="532401"/>
            <a:ext cx="2405794" cy="648289"/>
            <a:chOff x="3499706" y="557801"/>
            <a:chExt cx="2405794" cy="648289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C0477D17-E2F7-C244-E8D9-E72BD1361736}"/>
                </a:ext>
              </a:extLst>
            </p:cNvPr>
            <p:cNvSpPr/>
            <p:nvPr/>
          </p:nvSpPr>
          <p:spPr>
            <a:xfrm>
              <a:off x="3499706" y="557801"/>
              <a:ext cx="1761436" cy="619898"/>
            </a:xfrm>
            <a:prstGeom prst="roundRect">
              <a:avLst/>
            </a:prstGeom>
            <a:solidFill>
              <a:srgbClr val="0070C0">
                <a:alpha val="31868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A193B9-BDE0-61EF-3332-9E22CC39FB6B}"/>
                </a:ext>
              </a:extLst>
            </p:cNvPr>
            <p:cNvSpPr txBox="1"/>
            <p:nvPr/>
          </p:nvSpPr>
          <p:spPr>
            <a:xfrm>
              <a:off x="3567042" y="570984"/>
              <a:ext cx="233845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HK" sz="1400" b="1" i="0" dirty="0"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Data Pre-processing</a:t>
              </a:r>
              <a:endParaRPr lang="en-US" sz="14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1BE793-399B-849C-4428-CB6F9AF7ACA1}"/>
                </a:ext>
              </a:extLst>
            </p:cNvPr>
            <p:cNvSpPr txBox="1"/>
            <p:nvPr/>
          </p:nvSpPr>
          <p:spPr>
            <a:xfrm>
              <a:off x="3759202" y="744425"/>
              <a:ext cx="150194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HK" sz="1200" b="0" i="0" dirty="0"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FastQC</a:t>
              </a:r>
            </a:p>
            <a:p>
              <a:r>
                <a:rPr lang="en-HK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Timmomatic</a:t>
              </a:r>
              <a:endParaRPr lang="en-US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AD255DA-C72E-9FA0-3335-6DCFE1042ED8}"/>
              </a:ext>
            </a:extLst>
          </p:cNvPr>
          <p:cNvGrpSpPr/>
          <p:nvPr/>
        </p:nvGrpSpPr>
        <p:grpSpPr>
          <a:xfrm>
            <a:off x="5665092" y="1682733"/>
            <a:ext cx="1691550" cy="861774"/>
            <a:chOff x="3633092" y="1839525"/>
            <a:chExt cx="1691550" cy="86177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A10BD3-EE4D-7E3A-D29A-6522C7F7E809}"/>
                </a:ext>
              </a:extLst>
            </p:cNvPr>
            <p:cNvSpPr txBox="1"/>
            <p:nvPr/>
          </p:nvSpPr>
          <p:spPr>
            <a:xfrm>
              <a:off x="3822702" y="1839525"/>
              <a:ext cx="1501940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HK" sz="1400" b="1" dirty="0"/>
                <a:t>Read Mapping</a:t>
              </a:r>
            </a:p>
            <a:p>
              <a:r>
                <a:rPr lang="en-HK" sz="1200" dirty="0"/>
                <a:t>BWA</a:t>
              </a:r>
            </a:p>
            <a:p>
              <a:r>
                <a:rPr lang="en-HK" sz="1200" dirty="0"/>
                <a:t>HISAT2</a:t>
              </a:r>
            </a:p>
            <a:p>
              <a:r>
                <a:rPr lang="en-HK" sz="1200" dirty="0"/>
                <a:t>STAR</a:t>
              </a:r>
              <a:endParaRPr lang="en-US" sz="1200" b="1" dirty="0"/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FDAABD79-22E7-0024-3950-EDD5F4E4ACAC}"/>
                </a:ext>
              </a:extLst>
            </p:cNvPr>
            <p:cNvSpPr/>
            <p:nvPr/>
          </p:nvSpPr>
          <p:spPr>
            <a:xfrm>
              <a:off x="3633092" y="1901169"/>
              <a:ext cx="1501940" cy="774730"/>
            </a:xfrm>
            <a:prstGeom prst="roundRect">
              <a:avLst/>
            </a:prstGeom>
            <a:solidFill>
              <a:srgbClr val="0070C0">
                <a:alpha val="31868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6B2C5ED-A1C7-5AE6-8E0F-94DD0FA1EEF3}"/>
              </a:ext>
            </a:extLst>
          </p:cNvPr>
          <p:cNvSpPr/>
          <p:nvPr/>
        </p:nvSpPr>
        <p:spPr>
          <a:xfrm>
            <a:off x="5574232" y="3153033"/>
            <a:ext cx="1587500" cy="1169551"/>
          </a:xfrm>
          <a:prstGeom prst="roundRect">
            <a:avLst/>
          </a:prstGeom>
          <a:solidFill>
            <a:srgbClr val="0070C0">
              <a:alpha val="31868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06D3139-F322-5634-0097-AD0D153A584D}"/>
              </a:ext>
            </a:extLst>
          </p:cNvPr>
          <p:cNvGrpSpPr/>
          <p:nvPr/>
        </p:nvGrpSpPr>
        <p:grpSpPr>
          <a:xfrm>
            <a:off x="4054333" y="5094680"/>
            <a:ext cx="2992615" cy="1737428"/>
            <a:chOff x="-2236248" y="1337505"/>
            <a:chExt cx="2992615" cy="173742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79654E6-7D9D-7BA8-1A06-082A7FCCE539}"/>
                </a:ext>
              </a:extLst>
            </p:cNvPr>
            <p:cNvSpPr txBox="1"/>
            <p:nvPr/>
          </p:nvSpPr>
          <p:spPr>
            <a:xfrm>
              <a:off x="-2236248" y="1337505"/>
              <a:ext cx="1600861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HK" sz="1400" b="1" dirty="0">
                  <a:latin typeface="Calibri" panose="020F0502020204030204" pitchFamily="34" charset="0"/>
                  <a:cs typeface="Calibri" panose="020F0502020204030204" pitchFamily="34" charset="0"/>
                </a:rPr>
                <a:t>Gene Regulatory Network analysis</a:t>
              </a:r>
            </a:p>
            <a:p>
              <a:r>
                <a:rPr lang="en-HK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SCENIC</a:t>
              </a:r>
            </a:p>
            <a:p>
              <a:r>
                <a:rPr lang="en-HK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GENIE3</a:t>
              </a:r>
            </a:p>
            <a:p>
              <a:r>
                <a:rPr lang="en-HK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GNET2</a:t>
              </a:r>
            </a:p>
            <a:p>
              <a:endParaRPr lang="en-HK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endParaRPr lang="en-HK" sz="1400" dirty="0">
                <a:latin typeface="Roboto" panose="02000000000000000000" pitchFamily="2" charset="0"/>
              </a:endParaRPr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33EAA43B-8B21-E833-62B3-053934D1FB39}"/>
                </a:ext>
              </a:extLst>
            </p:cNvPr>
            <p:cNvSpPr/>
            <p:nvPr/>
          </p:nvSpPr>
          <p:spPr>
            <a:xfrm>
              <a:off x="-758875" y="1412940"/>
              <a:ext cx="1515242" cy="1661993"/>
            </a:xfrm>
            <a:prstGeom prst="roundRect">
              <a:avLst/>
            </a:prstGeom>
            <a:solidFill>
              <a:srgbClr val="0070C0">
                <a:alpha val="31868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E5AC2AE-3793-2ECE-5AD7-9CC8B42EE41E}"/>
              </a:ext>
            </a:extLst>
          </p:cNvPr>
          <p:cNvGrpSpPr/>
          <p:nvPr/>
        </p:nvGrpSpPr>
        <p:grpSpPr>
          <a:xfrm>
            <a:off x="4051296" y="5073457"/>
            <a:ext cx="3781369" cy="2194218"/>
            <a:chOff x="-148277" y="2591071"/>
            <a:chExt cx="3781369" cy="219421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8F8085B-F295-8921-1B84-031CE0CF5BD6}"/>
                </a:ext>
              </a:extLst>
            </p:cNvPr>
            <p:cNvSpPr txBox="1"/>
            <p:nvPr/>
          </p:nvSpPr>
          <p:spPr>
            <a:xfrm>
              <a:off x="2276642" y="4477512"/>
              <a:ext cx="135645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en-US" sz="1400" b="1" dirty="0"/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F0AE0AE3-B6DE-E495-AD3D-15D54BCC020E}"/>
                </a:ext>
              </a:extLst>
            </p:cNvPr>
            <p:cNvSpPr/>
            <p:nvPr/>
          </p:nvSpPr>
          <p:spPr>
            <a:xfrm>
              <a:off x="-148277" y="2591071"/>
              <a:ext cx="1380228" cy="1207040"/>
            </a:xfrm>
            <a:prstGeom prst="roundRect">
              <a:avLst/>
            </a:prstGeom>
            <a:solidFill>
              <a:srgbClr val="0070C0">
                <a:alpha val="31868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EE723AA-9416-335B-18FE-079CF701460D}"/>
              </a:ext>
            </a:extLst>
          </p:cNvPr>
          <p:cNvGrpSpPr/>
          <p:nvPr/>
        </p:nvGrpSpPr>
        <p:grpSpPr>
          <a:xfrm>
            <a:off x="7161732" y="5124467"/>
            <a:ext cx="1670797" cy="1259967"/>
            <a:chOff x="4246315" y="4815003"/>
            <a:chExt cx="1670797" cy="1259967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BA836A5-7E0C-4FEC-74B5-3AB8A0A71DE0}"/>
                </a:ext>
              </a:extLst>
            </p:cNvPr>
            <p:cNvSpPr txBox="1"/>
            <p:nvPr/>
          </p:nvSpPr>
          <p:spPr>
            <a:xfrm>
              <a:off x="4275236" y="4862922"/>
              <a:ext cx="1641876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HK" sz="1400" b="1" dirty="0">
                  <a:latin typeface="Roboto" panose="02000000000000000000" pitchFamily="2" charset="0"/>
                </a:rPr>
                <a:t>DGE analysis/</a:t>
              </a:r>
            </a:p>
            <a:p>
              <a:r>
                <a:rPr lang="en-HK" sz="1400" b="1" dirty="0">
                  <a:latin typeface="Roboto" panose="02000000000000000000" pitchFamily="2" charset="0"/>
                </a:rPr>
                <a:t>Pathway analysis </a:t>
              </a:r>
            </a:p>
            <a:p>
              <a:r>
                <a:rPr lang="en-HK" sz="1400" dirty="0">
                  <a:latin typeface="Roboto" panose="02000000000000000000" pitchFamily="2" charset="0"/>
                </a:rPr>
                <a:t>DESeq2</a:t>
              </a:r>
            </a:p>
            <a:p>
              <a:r>
                <a:rPr lang="en-HK" sz="1400" dirty="0">
                  <a:latin typeface="Roboto" panose="02000000000000000000" pitchFamily="2" charset="0"/>
                </a:rPr>
                <a:t>edgeR</a:t>
              </a:r>
            </a:p>
            <a:p>
              <a:r>
                <a:rPr lang="en-HK" sz="1400" dirty="0">
                  <a:latin typeface="Roboto" panose="02000000000000000000" pitchFamily="2" charset="0"/>
                </a:rPr>
                <a:t>GSEA</a:t>
              </a:r>
              <a:endParaRPr lang="en-US" sz="1400" dirty="0"/>
            </a:p>
          </p:txBody>
        </p:sp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8D552286-DC0E-62AC-077D-ABA5B2CF99CB}"/>
                </a:ext>
              </a:extLst>
            </p:cNvPr>
            <p:cNvSpPr/>
            <p:nvPr/>
          </p:nvSpPr>
          <p:spPr>
            <a:xfrm>
              <a:off x="4246315" y="4815003"/>
              <a:ext cx="1600861" cy="1259967"/>
            </a:xfrm>
            <a:prstGeom prst="roundRect">
              <a:avLst/>
            </a:prstGeom>
            <a:solidFill>
              <a:srgbClr val="0070C0">
                <a:alpha val="31868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sp>
        <p:nvSpPr>
          <p:cNvPr id="46" name="Down Arrow 45">
            <a:extLst>
              <a:ext uri="{FF2B5EF4-FFF2-40B4-BE49-F238E27FC236}">
                <a16:creationId xmlns:a16="http://schemas.microsoft.com/office/drawing/2014/main" id="{B4C72199-2908-5E72-2471-795E3421EBDC}"/>
              </a:ext>
            </a:extLst>
          </p:cNvPr>
          <p:cNvSpPr/>
          <p:nvPr/>
        </p:nvSpPr>
        <p:spPr>
          <a:xfrm>
            <a:off x="6293450" y="1180005"/>
            <a:ext cx="132750" cy="53897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Down Arrow 46">
            <a:extLst>
              <a:ext uri="{FF2B5EF4-FFF2-40B4-BE49-F238E27FC236}">
                <a16:creationId xmlns:a16="http://schemas.microsoft.com/office/drawing/2014/main" id="{0E7CB424-C3C3-6B09-A0CC-21A82C91EBD7}"/>
              </a:ext>
            </a:extLst>
          </p:cNvPr>
          <p:cNvSpPr/>
          <p:nvPr/>
        </p:nvSpPr>
        <p:spPr>
          <a:xfrm>
            <a:off x="6325800" y="2576956"/>
            <a:ext cx="132750" cy="53897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Down Arrow 47">
            <a:extLst>
              <a:ext uri="{FF2B5EF4-FFF2-40B4-BE49-F238E27FC236}">
                <a16:creationId xmlns:a16="http://schemas.microsoft.com/office/drawing/2014/main" id="{C0062103-4625-C8B7-6138-3540E8EF44D0}"/>
              </a:ext>
            </a:extLst>
          </p:cNvPr>
          <p:cNvSpPr/>
          <p:nvPr/>
        </p:nvSpPr>
        <p:spPr>
          <a:xfrm>
            <a:off x="6287699" y="4387857"/>
            <a:ext cx="181304" cy="78225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Down Arrow 48">
            <a:extLst>
              <a:ext uri="{FF2B5EF4-FFF2-40B4-BE49-F238E27FC236}">
                <a16:creationId xmlns:a16="http://schemas.microsoft.com/office/drawing/2014/main" id="{5330512C-82E4-8169-E31E-6D68046F97CA}"/>
              </a:ext>
            </a:extLst>
          </p:cNvPr>
          <p:cNvSpPr/>
          <p:nvPr/>
        </p:nvSpPr>
        <p:spPr>
          <a:xfrm rot="2654926">
            <a:off x="5197506" y="4197423"/>
            <a:ext cx="152383" cy="92985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Down Arrow 49">
            <a:extLst>
              <a:ext uri="{FF2B5EF4-FFF2-40B4-BE49-F238E27FC236}">
                <a16:creationId xmlns:a16="http://schemas.microsoft.com/office/drawing/2014/main" id="{AE9CBE70-BBBB-3CE0-F728-23662A3E0B17}"/>
              </a:ext>
            </a:extLst>
          </p:cNvPr>
          <p:cNvSpPr/>
          <p:nvPr/>
        </p:nvSpPr>
        <p:spPr>
          <a:xfrm rot="19008719">
            <a:off x="7375049" y="4238626"/>
            <a:ext cx="152383" cy="92985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FF368BA-8389-CCF4-E703-A0926C324E8D}"/>
              </a:ext>
            </a:extLst>
          </p:cNvPr>
          <p:cNvSpPr txBox="1"/>
          <p:nvPr/>
        </p:nvSpPr>
        <p:spPr>
          <a:xfrm>
            <a:off x="5114271" y="3206729"/>
            <a:ext cx="2507423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/>
              <a:t>Post-processing / Quantification</a:t>
            </a:r>
          </a:p>
          <a:p>
            <a:pPr algn="ctr"/>
            <a:r>
              <a:rPr lang="en-US" sz="1400" dirty="0"/>
              <a:t>Samtools</a:t>
            </a:r>
          </a:p>
          <a:p>
            <a:pPr algn="ctr"/>
            <a:r>
              <a:rPr lang="en-US" sz="1400" dirty="0"/>
              <a:t>Picard</a:t>
            </a:r>
          </a:p>
          <a:p>
            <a:pPr algn="ctr"/>
            <a:r>
              <a:rPr lang="en-US" sz="1400" dirty="0"/>
              <a:t>HTSeq</a:t>
            </a:r>
          </a:p>
          <a:p>
            <a:pPr algn="ctr"/>
            <a:endParaRPr lang="en-US" sz="1400" dirty="0"/>
          </a:p>
          <a:p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B7B4E88-3838-8EAD-4D9D-8328420B0350}"/>
              </a:ext>
            </a:extLst>
          </p:cNvPr>
          <p:cNvSpPr/>
          <p:nvPr/>
        </p:nvSpPr>
        <p:spPr>
          <a:xfrm>
            <a:off x="5114270" y="360914"/>
            <a:ext cx="2507424" cy="4412844"/>
          </a:xfrm>
          <a:prstGeom prst="rect">
            <a:avLst/>
          </a:prstGeom>
          <a:noFill/>
          <a:ln w="2222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8773693-11C8-54C1-68AB-51FE73305756}"/>
              </a:ext>
            </a:extLst>
          </p:cNvPr>
          <p:cNvSpPr/>
          <p:nvPr/>
        </p:nvSpPr>
        <p:spPr>
          <a:xfrm>
            <a:off x="3530600" y="4792152"/>
            <a:ext cx="5418244" cy="1983908"/>
          </a:xfrm>
          <a:prstGeom prst="rect">
            <a:avLst/>
          </a:prstGeom>
          <a:noFill/>
          <a:ln w="22225">
            <a:solidFill>
              <a:srgbClr val="7030A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27AC311-B89C-3442-FFBA-CF97D031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727" y="1168018"/>
            <a:ext cx="1324194" cy="352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D96A65B-117F-6086-79DF-FE4D06089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728" y="1581653"/>
            <a:ext cx="1933558" cy="313126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9B8472AD-9230-72BA-7E5E-866CDDF54FF4}"/>
              </a:ext>
            </a:extLst>
          </p:cNvPr>
          <p:cNvSpPr txBox="1"/>
          <p:nvPr/>
        </p:nvSpPr>
        <p:spPr>
          <a:xfrm>
            <a:off x="9641573" y="5915190"/>
            <a:ext cx="141517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sz="1500" b="1" dirty="0">
                <a:latin typeface="Calibri" panose="020F0502020204030204" pitchFamily="34" charset="0"/>
                <a:cs typeface="Calibri" panose="020F0502020204030204" pitchFamily="34" charset="0"/>
              </a:rPr>
              <a:t>RStudio on local machine</a:t>
            </a:r>
            <a:endParaRPr lang="en-US" sz="15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1BB81F83-DBE4-AAE1-E09B-4FBF2A439F25}"/>
              </a:ext>
            </a:extLst>
          </p:cNvPr>
          <p:cNvSpPr/>
          <p:nvPr/>
        </p:nvSpPr>
        <p:spPr>
          <a:xfrm>
            <a:off x="7795981" y="1062399"/>
            <a:ext cx="628175" cy="620334"/>
          </a:xfrm>
          <a:prstGeom prst="ellipse">
            <a:avLst/>
          </a:prstGeom>
          <a:solidFill>
            <a:srgbClr val="FF0000">
              <a:alpha val="6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1a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E2A76242-6007-CC6D-3982-526B88D4D018}"/>
              </a:ext>
            </a:extLst>
          </p:cNvPr>
          <p:cNvSpPr/>
          <p:nvPr/>
        </p:nvSpPr>
        <p:spPr>
          <a:xfrm>
            <a:off x="7803141" y="2689988"/>
            <a:ext cx="628175" cy="620334"/>
          </a:xfrm>
          <a:prstGeom prst="ellipse">
            <a:avLst/>
          </a:prstGeom>
          <a:solidFill>
            <a:srgbClr val="FF0000">
              <a:alpha val="6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1b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5AC752A-494F-7508-F95D-2BEAB05DB026}"/>
              </a:ext>
            </a:extLst>
          </p:cNvPr>
          <p:cNvSpPr txBox="1"/>
          <p:nvPr/>
        </p:nvSpPr>
        <p:spPr>
          <a:xfrm>
            <a:off x="7831244" y="2069887"/>
            <a:ext cx="111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4B17D0B8-6692-23C4-2194-5650A19EAF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1987" y="2946776"/>
            <a:ext cx="1305808" cy="1083821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51015201-8974-2E7A-5C2D-55B5C2937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3455" y="3495463"/>
            <a:ext cx="1030869" cy="181918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B5750BE-AAF3-62C8-89A2-C05C90993F72}"/>
              </a:ext>
            </a:extLst>
          </p:cNvPr>
          <p:cNvSpPr txBox="1"/>
          <p:nvPr/>
        </p:nvSpPr>
        <p:spPr>
          <a:xfrm>
            <a:off x="8451987" y="2557885"/>
            <a:ext cx="21178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High performance computing cluster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49273506-6D6C-6EFF-A89A-866DEC8FCBFD}"/>
              </a:ext>
            </a:extLst>
          </p:cNvPr>
          <p:cNvSpPr/>
          <p:nvPr/>
        </p:nvSpPr>
        <p:spPr>
          <a:xfrm>
            <a:off x="9150035" y="5406289"/>
            <a:ext cx="628175" cy="620334"/>
          </a:xfrm>
          <a:prstGeom prst="ellipse">
            <a:avLst/>
          </a:prstGeom>
          <a:solidFill>
            <a:srgbClr val="7030A0">
              <a:alpha val="6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9AE8994-7627-6EAD-99FF-973EF88356C5}"/>
              </a:ext>
            </a:extLst>
          </p:cNvPr>
          <p:cNvSpPr txBox="1"/>
          <p:nvPr/>
        </p:nvSpPr>
        <p:spPr>
          <a:xfrm>
            <a:off x="7881190" y="879233"/>
            <a:ext cx="30480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sz="1500" b="1" dirty="0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HK" sz="15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eb-based platforms</a:t>
            </a:r>
            <a:endParaRPr lang="en-US" sz="15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CF02C32-3326-9F11-8A04-BB3108263744}"/>
              </a:ext>
            </a:extLst>
          </p:cNvPr>
          <p:cNvSpPr txBox="1"/>
          <p:nvPr/>
        </p:nvSpPr>
        <p:spPr>
          <a:xfrm>
            <a:off x="5805241" y="5119441"/>
            <a:ext cx="160086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HK" sz="1400" b="1" dirty="0">
                <a:latin typeface="Calibri" panose="020F0502020204030204" pitchFamily="34" charset="0"/>
                <a:cs typeface="Calibri" panose="020F0502020204030204" pitchFamily="34" charset="0"/>
              </a:rPr>
              <a:t>Dimension Reduction &amp; Clustering</a:t>
            </a:r>
          </a:p>
          <a:p>
            <a:r>
              <a:rPr lang="en-HK" sz="1400" dirty="0">
                <a:latin typeface="Calibri" panose="020F0502020204030204" pitchFamily="34" charset="0"/>
                <a:cs typeface="Calibri" panose="020F0502020204030204" pitchFamily="34" charset="0"/>
              </a:rPr>
              <a:t>prcomp</a:t>
            </a:r>
          </a:p>
          <a:p>
            <a:r>
              <a:rPr lang="en-HK" sz="1400" dirty="0">
                <a:latin typeface="Calibri" panose="020F0502020204030204" pitchFamily="34" charset="0"/>
                <a:cs typeface="Calibri" panose="020F0502020204030204" pitchFamily="34" charset="0"/>
              </a:rPr>
              <a:t>Rtsne</a:t>
            </a:r>
          </a:p>
          <a:p>
            <a:r>
              <a:rPr lang="en-HK" sz="1400" dirty="0">
                <a:latin typeface="Calibri" panose="020F0502020204030204" pitchFamily="34" charset="0"/>
                <a:cs typeface="Calibri" panose="020F0502020204030204" pitchFamily="34" charset="0"/>
              </a:rPr>
              <a:t>pheatmap</a:t>
            </a:r>
          </a:p>
          <a:p>
            <a:r>
              <a:rPr lang="en-HK" sz="1400" dirty="0">
                <a:latin typeface="Calibri" panose="020F0502020204030204" pitchFamily="34" charset="0"/>
                <a:cs typeface="Calibri" panose="020F0502020204030204" pitchFamily="34" charset="0"/>
              </a:rPr>
              <a:t>mixOmics</a:t>
            </a:r>
          </a:p>
          <a:p>
            <a:endParaRPr lang="en-HK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HK" sz="1400" dirty="0">
              <a:latin typeface="Roboto" panose="02000000000000000000" pitchFamily="2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A8DC625F-D154-4F92-83E7-C2C68E648A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7836" y="5273455"/>
            <a:ext cx="803823" cy="64173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1CDAA0C3-FAAC-A026-43C9-0E363F1DD3D3}"/>
              </a:ext>
            </a:extLst>
          </p:cNvPr>
          <p:cNvSpPr txBox="1"/>
          <p:nvPr/>
        </p:nvSpPr>
        <p:spPr>
          <a:xfrm>
            <a:off x="314662" y="377416"/>
            <a:ext cx="38296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RNA-seq analysis pipeline for illumina data </a:t>
            </a:r>
          </a:p>
        </p:txBody>
      </p:sp>
    </p:spTree>
    <p:extLst>
      <p:ext uri="{BB962C8B-B14F-4D97-AF65-F5344CB8AC3E}">
        <p14:creationId xmlns:p14="http://schemas.microsoft.com/office/powerpoint/2010/main" val="3978888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32758-10BC-4ABA-D6BB-63968998E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8255"/>
            <a:ext cx="10515600" cy="1325563"/>
          </a:xfrm>
        </p:spPr>
        <p:txBody>
          <a:bodyPr/>
          <a:lstStyle/>
          <a:p>
            <a:r>
              <a:rPr lang="en-US" dirty="0"/>
              <a:t>QC &amp; 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3DFE-5B0C-0041-1B2D-DE135A1EB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73" y="1343818"/>
            <a:ext cx="6161690" cy="4351338"/>
          </a:xfrm>
        </p:spPr>
        <p:txBody>
          <a:bodyPr>
            <a:normAutofit/>
          </a:bodyPr>
          <a:lstStyle/>
          <a:p>
            <a:r>
              <a:rPr lang="en-US" sz="2100" dirty="0">
                <a:latin typeface="Calibri" panose="020F0502020204030204" pitchFamily="34" charset="0"/>
                <a:cs typeface="Calibri" panose="020F0502020204030204" pitchFamily="34" charset="0"/>
              </a:rPr>
              <a:t>Raw RNA-seq data usually in FASTQ format</a:t>
            </a:r>
          </a:p>
          <a:p>
            <a:r>
              <a:rPr lang="en-US" sz="2100" dirty="0">
                <a:latin typeface="Calibri" panose="020F0502020204030204" pitchFamily="34" charset="0"/>
                <a:cs typeface="Calibri" panose="020F0502020204030204" pitchFamily="34" charset="0"/>
              </a:rPr>
              <a:t>Can be used directly as input to FASTQC tool to inspect read quality.</a:t>
            </a:r>
          </a:p>
          <a:p>
            <a:r>
              <a:rPr lang="en-HK" sz="21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FASTQC </a:t>
            </a:r>
            <a:r>
              <a:rPr lang="en-HK" sz="2100" dirty="0">
                <a:latin typeface="Calibri" panose="020F0502020204030204" pitchFamily="34" charset="0"/>
                <a:cs typeface="Calibri" panose="020F0502020204030204" pitchFamily="34" charset="0"/>
              </a:rPr>
              <a:t>can flag up any </a:t>
            </a:r>
            <a:r>
              <a:rPr lang="en-HK" sz="21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adapter contamination, low-quality bases, or overrepresented sequences.</a:t>
            </a:r>
          </a:p>
          <a:p>
            <a:r>
              <a:rPr lang="en-HK" sz="2100" b="0" i="0" dirty="0">
                <a:effectLst/>
                <a:latin typeface="Roboto" panose="02000000000000000000" pitchFamily="2" charset="0"/>
              </a:rPr>
              <a:t>Adapter contamination and low-quality bases can be removed using tools like </a:t>
            </a:r>
            <a:r>
              <a:rPr lang="en-HK" sz="2100" b="1" i="0" dirty="0" err="1">
                <a:effectLst/>
                <a:latin typeface="Roboto" panose="02000000000000000000" pitchFamily="2" charset="0"/>
              </a:rPr>
              <a:t>Trimmomatic</a:t>
            </a:r>
            <a:r>
              <a:rPr lang="en-HK" sz="2100" b="0" i="0" dirty="0">
                <a:effectLst/>
                <a:latin typeface="Roboto" panose="02000000000000000000" pitchFamily="2" charset="0"/>
              </a:rPr>
              <a:t> or </a:t>
            </a:r>
            <a:r>
              <a:rPr lang="en-HK" sz="2100" b="1" i="0" dirty="0" err="1">
                <a:effectLst/>
                <a:latin typeface="Roboto" panose="02000000000000000000" pitchFamily="2" charset="0"/>
              </a:rPr>
              <a:t>Cutadapt</a:t>
            </a:r>
            <a:r>
              <a:rPr lang="en-HK" sz="2100" b="0" i="0" dirty="0">
                <a:effectLst/>
                <a:latin typeface="Roboto" panose="02000000000000000000" pitchFamily="2" charset="0"/>
              </a:rPr>
              <a:t>. </a:t>
            </a:r>
            <a:r>
              <a:rPr lang="en-HK" sz="2100" dirty="0">
                <a:latin typeface="Roboto" panose="02000000000000000000" pitchFamily="2" charset="0"/>
              </a:rPr>
              <a:t>I</a:t>
            </a:r>
            <a:r>
              <a:rPr lang="en-HK" sz="2100" b="0" i="0" dirty="0">
                <a:effectLst/>
                <a:latin typeface="Roboto" panose="02000000000000000000" pitchFamily="2" charset="0"/>
              </a:rPr>
              <a:t>mproves the accuracy of downstream analyses.</a:t>
            </a:r>
            <a:endParaRPr lang="en-US" sz="2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C30B37-62F1-44DE-6105-238D01BF1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1" y="927648"/>
            <a:ext cx="4498978" cy="56064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F75AB4-4131-D691-6774-CB426C366E07}"/>
              </a:ext>
            </a:extLst>
          </p:cNvPr>
          <p:cNvSpPr txBox="1"/>
          <p:nvPr/>
        </p:nvSpPr>
        <p:spPr>
          <a:xfrm>
            <a:off x="7026462" y="897220"/>
            <a:ext cx="2250435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</a:rPr>
              <a:t>Per base sequence quality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0BC30-586A-ADF2-55FE-CA7C29680D57}"/>
              </a:ext>
            </a:extLst>
          </p:cNvPr>
          <p:cNvSpPr txBox="1"/>
          <p:nvPr/>
        </p:nvSpPr>
        <p:spPr>
          <a:xfrm>
            <a:off x="6957709" y="1806963"/>
            <a:ext cx="2250435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</a:rPr>
              <a:t>Per sequence quality scores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907743-B771-CA91-986A-DFDFCFB51F1A}"/>
              </a:ext>
            </a:extLst>
          </p:cNvPr>
          <p:cNvSpPr txBox="1"/>
          <p:nvPr/>
        </p:nvSpPr>
        <p:spPr>
          <a:xfrm>
            <a:off x="7110007" y="3363984"/>
            <a:ext cx="2250435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</a:rPr>
              <a:t>Per sequence GC content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D07D79-9197-5631-5ECC-2F5C26D68229}"/>
              </a:ext>
            </a:extLst>
          </p:cNvPr>
          <p:cNvSpPr txBox="1"/>
          <p:nvPr/>
        </p:nvSpPr>
        <p:spPr>
          <a:xfrm>
            <a:off x="7109061" y="4921005"/>
            <a:ext cx="2250435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</a:rPr>
              <a:t>Kmer content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F54712-2B8D-1A49-83A3-93BD6721FA97}"/>
              </a:ext>
            </a:extLst>
          </p:cNvPr>
          <p:cNvSpPr txBox="1"/>
          <p:nvPr/>
        </p:nvSpPr>
        <p:spPr>
          <a:xfrm>
            <a:off x="9359496" y="4936325"/>
            <a:ext cx="2250435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</a:rPr>
              <a:t>Kmer content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98FAA2-FFC5-CA93-F85E-5F86DB17391C}"/>
              </a:ext>
            </a:extLst>
          </p:cNvPr>
          <p:cNvSpPr txBox="1"/>
          <p:nvPr/>
        </p:nvSpPr>
        <p:spPr>
          <a:xfrm>
            <a:off x="9460048" y="3400289"/>
            <a:ext cx="2250435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</a:rPr>
              <a:t>Per sequence GC content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A70946-4D95-D9D7-6521-1A8BA4154198}"/>
              </a:ext>
            </a:extLst>
          </p:cNvPr>
          <p:cNvSpPr txBox="1"/>
          <p:nvPr/>
        </p:nvSpPr>
        <p:spPr>
          <a:xfrm>
            <a:off x="9311636" y="1787227"/>
            <a:ext cx="2250435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</a:rPr>
              <a:t>Per sequence quality scores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1E79EB-2F8A-C72A-AFC1-B797C3FD41B9}"/>
              </a:ext>
            </a:extLst>
          </p:cNvPr>
          <p:cNvSpPr txBox="1"/>
          <p:nvPr/>
        </p:nvSpPr>
        <p:spPr>
          <a:xfrm>
            <a:off x="9445450" y="937557"/>
            <a:ext cx="2250435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</a:rPr>
              <a:t>Per base sequence quality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7FA762-8A4A-16F6-3802-4B7AC9265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7824" y="927648"/>
            <a:ext cx="261482" cy="2311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9870D28-5978-896B-7483-ACF9FE40E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7824" y="1869051"/>
            <a:ext cx="261482" cy="23118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5586E9E-2982-A5C5-C933-4A218EB0E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824" y="3392464"/>
            <a:ext cx="261482" cy="23514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9FD4DC9-21F3-E61F-DC42-E04F8E29A1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3738" y="4948539"/>
            <a:ext cx="205862" cy="2009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77E1A4E-C17D-F3DF-3C97-31A3A38C8F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3693" y="4948539"/>
            <a:ext cx="210995" cy="20597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4B31340-E425-66AC-6D42-195B5C1C10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32653" y="3424380"/>
            <a:ext cx="206122" cy="20121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131E9C4-FC61-0A27-B2B3-5F198CC31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2653" y="1834289"/>
            <a:ext cx="261482" cy="23118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E696A39-1FAC-C49F-B5A2-1B520B1563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8259" y="976372"/>
            <a:ext cx="261482" cy="23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86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33D2F-ED19-2AFB-F600-EC567B565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36562"/>
            <a:ext cx="10515600" cy="1325563"/>
          </a:xfrm>
        </p:spPr>
        <p:txBody>
          <a:bodyPr/>
          <a:lstStyle/>
          <a:p>
            <a:r>
              <a:rPr lang="en-US" dirty="0"/>
              <a:t>Read alignment &amp; assembly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CA4EBB-0CB2-9A0F-1DE3-A8578FD7AAE6}"/>
              </a:ext>
            </a:extLst>
          </p:cNvPr>
          <p:cNvSpPr txBox="1"/>
          <p:nvPr/>
        </p:nvSpPr>
        <p:spPr>
          <a:xfrm>
            <a:off x="304800" y="1028343"/>
            <a:ext cx="5575300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HK" b="0" i="0" dirty="0"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600" b="0" i="0" dirty="0">
                <a:effectLst/>
                <a:latin typeface="Roboto" panose="02000000000000000000" pitchFamily="2" charset="0"/>
              </a:rPr>
              <a:t>The reference genome or transcriptome is first indexed to enable fast and efficient read alignment.</a:t>
            </a:r>
            <a:endParaRPr lang="en-HK" sz="1600" dirty="0"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HK" sz="1600" b="0" i="0" dirty="0"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600" dirty="0">
                <a:latin typeface="Roboto" panose="02000000000000000000" pitchFamily="2" charset="0"/>
              </a:rPr>
              <a:t>R</a:t>
            </a:r>
            <a:r>
              <a:rPr lang="en-HK" sz="1600" b="0" i="0" dirty="0">
                <a:effectLst/>
                <a:latin typeface="Roboto" panose="02000000000000000000" pitchFamily="2" charset="0"/>
              </a:rPr>
              <a:t>eads </a:t>
            </a:r>
            <a:r>
              <a:rPr lang="en-HK" sz="1600" dirty="0">
                <a:latin typeface="Roboto" panose="02000000000000000000" pitchFamily="2" charset="0"/>
              </a:rPr>
              <a:t>are aligned to a r</a:t>
            </a:r>
            <a:r>
              <a:rPr lang="en-HK" sz="1600" b="0" i="0" dirty="0">
                <a:effectLst/>
                <a:latin typeface="Roboto" panose="02000000000000000000" pitchFamily="2" charset="0"/>
              </a:rPr>
              <a:t>eference genome or transcriptome to determine their genomic or transcriptomic origin, using alignment tools like HISAT2, STAR, or TopHat2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HK" sz="1600" dirty="0"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600" dirty="0">
                <a:latin typeface="Roboto" panose="02000000000000000000" pitchFamily="2" charset="0"/>
              </a:rPr>
              <a:t>GTF/GFF files containing splice sites must be provided map reads spanning introns.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HK" sz="1600" dirty="0"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600" b="0" i="0" dirty="0">
                <a:effectLst/>
                <a:latin typeface="Roboto" panose="02000000000000000000" pitchFamily="2" charset="0"/>
              </a:rPr>
              <a:t>Outputs SAM files for storing the alignment information such as mapping quality scores, Indels and mismatches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HK" sz="1600" dirty="0"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600" dirty="0">
                <a:latin typeface="Roboto" panose="02000000000000000000" pitchFamily="2" charset="0"/>
              </a:rPr>
              <a:t>Alternatively, </a:t>
            </a:r>
            <a:r>
              <a:rPr lang="en-HK" sz="1600" b="0" i="0" dirty="0">
                <a:effectLst/>
                <a:latin typeface="Roboto" panose="02000000000000000000" pitchFamily="2" charset="0"/>
              </a:rPr>
              <a:t>de novo transcript assembly can reconstruct transcripts from RNA-</a:t>
            </a:r>
            <a:r>
              <a:rPr lang="en-HK" sz="1600" b="0" i="0" dirty="0" err="1">
                <a:effectLst/>
                <a:latin typeface="Roboto" panose="02000000000000000000" pitchFamily="2" charset="0"/>
              </a:rPr>
              <a:t>seq</a:t>
            </a:r>
            <a:r>
              <a:rPr lang="en-HK" sz="1600" b="0" i="0" dirty="0">
                <a:effectLst/>
                <a:latin typeface="Roboto" panose="02000000000000000000" pitchFamily="2" charset="0"/>
              </a:rPr>
              <a:t> reads without a reference genome or transcriptome using tools such as Trinity.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HK" sz="1600" dirty="0">
                <a:latin typeface="Roboto" panose="02000000000000000000" pitchFamily="2" charset="0"/>
              </a:rPr>
              <a:t>Useful when samples may contain genomic rearrangements (e.g. cancer) or for HLA typing.</a:t>
            </a:r>
            <a:endParaRPr lang="en-US" sz="16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E968D9-B65E-136E-E7EE-2A9D1B90A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681" y="1462124"/>
            <a:ext cx="5552520" cy="44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327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80CE12-30B1-AD12-83A3-905AACD96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702" y="1462444"/>
            <a:ext cx="4432301" cy="26406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645F34-93AB-2EA1-4C1B-BE0B8B045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6751" y="5124506"/>
            <a:ext cx="2311400" cy="1005330"/>
          </a:xfrm>
          <a:prstGeom prst="rect">
            <a:avLst/>
          </a:prstGeom>
        </p:spPr>
      </p:pic>
      <p:sp>
        <p:nvSpPr>
          <p:cNvPr id="8" name="Down Arrow 7">
            <a:extLst>
              <a:ext uri="{FF2B5EF4-FFF2-40B4-BE49-F238E27FC236}">
                <a16:creationId xmlns:a16="http://schemas.microsoft.com/office/drawing/2014/main" id="{461CE40B-097F-AB30-EC85-C364FEE455ED}"/>
              </a:ext>
            </a:extLst>
          </p:cNvPr>
          <p:cNvSpPr/>
          <p:nvPr/>
        </p:nvSpPr>
        <p:spPr>
          <a:xfrm>
            <a:off x="7997827" y="3998470"/>
            <a:ext cx="349249" cy="1005330"/>
          </a:xfrm>
          <a:prstGeom prst="down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0DA4EE7-C89C-8C52-1073-F543857B1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100" y="159132"/>
            <a:ext cx="10515600" cy="1325563"/>
          </a:xfrm>
        </p:spPr>
        <p:txBody>
          <a:bodyPr/>
          <a:lstStyle/>
          <a:p>
            <a:r>
              <a:rPr lang="en-US" b="1" dirty="0"/>
              <a:t>Expression quantification</a:t>
            </a:r>
            <a:r>
              <a:rPr lang="en-US" sz="4400" b="1" dirty="0"/>
              <a:t>: alignment based</a:t>
            </a:r>
            <a:endParaRPr lang="en-US" b="1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18E7CDD-A02F-BAEC-186E-B85EF0477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00" y="1510727"/>
            <a:ext cx="4756152" cy="4351338"/>
          </a:xfrm>
        </p:spPr>
        <p:txBody>
          <a:bodyPr>
            <a:normAutofit/>
          </a:bodyPr>
          <a:lstStyle/>
          <a:p>
            <a:r>
              <a:rPr lang="en-HK" sz="1800" dirty="0">
                <a:latin typeface="Roboto" panose="02000000000000000000" pitchFamily="2" charset="0"/>
              </a:rPr>
              <a:t>Alignment-based </a:t>
            </a:r>
            <a:r>
              <a:rPr lang="en-HK" sz="1800" b="0" i="0" dirty="0">
                <a:effectLst/>
                <a:latin typeface="Roboto" panose="02000000000000000000" pitchFamily="2" charset="0"/>
              </a:rPr>
              <a:t>quantification is the process of estimating the abundance of transcripts from RNA-</a:t>
            </a:r>
            <a:r>
              <a:rPr lang="en-HK" sz="1800" b="0" i="0" dirty="0" err="1">
                <a:effectLst/>
                <a:latin typeface="Roboto" panose="02000000000000000000" pitchFamily="2" charset="0"/>
              </a:rPr>
              <a:t>seq</a:t>
            </a:r>
            <a:r>
              <a:rPr lang="en-HK" sz="1800" b="0" i="0" dirty="0">
                <a:effectLst/>
                <a:latin typeface="Roboto" panose="02000000000000000000" pitchFamily="2" charset="0"/>
              </a:rPr>
              <a:t> reads aligned to the </a:t>
            </a:r>
            <a:r>
              <a:rPr lang="en-HK" sz="1800" b="0" i="0" dirty="0" err="1">
                <a:effectLst/>
                <a:latin typeface="Roboto" panose="02000000000000000000" pitchFamily="2" charset="0"/>
              </a:rPr>
              <a:t>geome</a:t>
            </a:r>
            <a:r>
              <a:rPr lang="en-HK" sz="1800" dirty="0">
                <a:latin typeface="Roboto" panose="02000000000000000000" pitchFamily="2" charset="0"/>
              </a:rPr>
              <a:t> using tools such HISAT2, STAR, or TopHat2.</a:t>
            </a:r>
          </a:p>
          <a:p>
            <a:r>
              <a:rPr lang="en-HK" sz="1800" dirty="0">
                <a:latin typeface="Roboto" panose="02000000000000000000" pitchFamily="2" charset="0"/>
              </a:rPr>
              <a:t>Bioinformatics software such as </a:t>
            </a:r>
            <a:r>
              <a:rPr lang="en-HK" sz="1800" dirty="0" err="1">
                <a:latin typeface="Roboto" panose="02000000000000000000" pitchFamily="2" charset="0"/>
              </a:rPr>
              <a:t>Samtools</a:t>
            </a:r>
            <a:r>
              <a:rPr lang="en-HK" sz="1800" dirty="0">
                <a:latin typeface="Roboto" panose="02000000000000000000" pitchFamily="2" charset="0"/>
              </a:rPr>
              <a:t> are used to sort and index SAM files</a:t>
            </a:r>
          </a:p>
          <a:p>
            <a:r>
              <a:rPr lang="en-HK" sz="1800" dirty="0">
                <a:latin typeface="Roboto" panose="02000000000000000000" pitchFamily="2" charset="0"/>
              </a:rPr>
              <a:t>Then tools such </a:t>
            </a:r>
            <a:r>
              <a:rPr lang="en-HK" sz="1800" dirty="0" err="1">
                <a:latin typeface="Roboto" panose="02000000000000000000" pitchFamily="2" charset="0"/>
              </a:rPr>
              <a:t>HTSeq</a:t>
            </a:r>
            <a:r>
              <a:rPr lang="en-HK" sz="1800" dirty="0">
                <a:latin typeface="Roboto" panose="02000000000000000000" pitchFamily="2" charset="0"/>
              </a:rPr>
              <a:t> can be used to count the number of reads that map to each gene.</a:t>
            </a:r>
          </a:p>
          <a:p>
            <a:r>
              <a:rPr lang="en-HK" sz="1800" dirty="0">
                <a:latin typeface="Roboto" panose="02000000000000000000" pitchFamily="2" charset="0"/>
              </a:rPr>
              <a:t>Reads mapping to multiple genes may be </a:t>
            </a:r>
            <a:r>
              <a:rPr lang="en-HK" sz="1800" dirty="0" err="1">
                <a:latin typeface="Roboto" panose="02000000000000000000" pitchFamily="2" charset="0"/>
              </a:rPr>
              <a:t>exluded</a:t>
            </a:r>
            <a:r>
              <a:rPr lang="en-HK" sz="1800" dirty="0">
                <a:latin typeface="Roboto" panose="02000000000000000000" pitchFamily="2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BFAAB9-BCAF-A385-53BD-EF073886DE92}"/>
              </a:ext>
            </a:extLst>
          </p:cNvPr>
          <p:cNvSpPr txBox="1"/>
          <p:nvPr/>
        </p:nvSpPr>
        <p:spPr>
          <a:xfrm>
            <a:off x="9328151" y="5304005"/>
            <a:ext cx="1073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Count Matrix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421CD2-BE90-007F-3F0B-76297953EA0C}"/>
              </a:ext>
            </a:extLst>
          </p:cNvPr>
          <p:cNvSpPr txBox="1"/>
          <p:nvPr/>
        </p:nvSpPr>
        <p:spPr>
          <a:xfrm>
            <a:off x="8229602" y="4346839"/>
            <a:ext cx="1787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htseq</a:t>
            </a:r>
            <a:r>
              <a:rPr lang="en-US" dirty="0"/>
              <a:t>-count</a:t>
            </a:r>
          </a:p>
        </p:txBody>
      </p:sp>
    </p:spTree>
    <p:extLst>
      <p:ext uri="{BB962C8B-B14F-4D97-AF65-F5344CB8AC3E}">
        <p14:creationId xmlns:p14="http://schemas.microsoft.com/office/powerpoint/2010/main" val="931211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383467-D5D0-D3CE-4746-2C3655E98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999" y="1193799"/>
            <a:ext cx="4149701" cy="468005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C1BD553-ABB7-C8C1-FAA1-933939780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-15300"/>
            <a:ext cx="10515600" cy="1325563"/>
          </a:xfrm>
        </p:spPr>
        <p:txBody>
          <a:bodyPr>
            <a:normAutofit/>
          </a:bodyPr>
          <a:lstStyle/>
          <a:p>
            <a:r>
              <a:rPr lang="en-US" sz="3500" b="1" dirty="0"/>
              <a:t>Expression quantification: pseudoalignment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C69C8D-127D-E5D8-3207-9453DF01F6F6}"/>
              </a:ext>
            </a:extLst>
          </p:cNvPr>
          <p:cNvSpPr txBox="1"/>
          <p:nvPr/>
        </p:nvSpPr>
        <p:spPr>
          <a:xfrm>
            <a:off x="62664" y="1310263"/>
            <a:ext cx="66294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>
                <a:effectLst/>
                <a:latin typeface="Roboto" panose="02000000000000000000" pitchFamily="2" charset="0"/>
              </a:rPr>
              <a:t>Pseudoalignment methods involve quantifying transcript abundance without aligning the reads to a reference genome or transcriptome.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>
                <a:effectLst/>
                <a:latin typeface="Roboto" panose="02000000000000000000" pitchFamily="2" charset="0"/>
              </a:rPr>
              <a:t>Examples of alignment-free methods include </a:t>
            </a:r>
            <a:r>
              <a:rPr lang="en-HK" b="1" i="0" dirty="0" err="1">
                <a:effectLst/>
                <a:latin typeface="Roboto" panose="02000000000000000000" pitchFamily="2" charset="0"/>
              </a:rPr>
              <a:t>Kallisto</a:t>
            </a:r>
            <a:r>
              <a:rPr lang="en-HK" b="0" i="0" dirty="0">
                <a:effectLst/>
                <a:latin typeface="Roboto" panose="02000000000000000000" pitchFamily="2" charset="0"/>
              </a:rPr>
              <a:t>, </a:t>
            </a:r>
            <a:r>
              <a:rPr lang="en-HK" b="1" i="0" dirty="0">
                <a:effectLst/>
                <a:latin typeface="Roboto" panose="02000000000000000000" pitchFamily="2" charset="0"/>
              </a:rPr>
              <a:t>Sailfish</a:t>
            </a:r>
            <a:r>
              <a:rPr lang="en-HK" b="0" i="0" dirty="0">
                <a:effectLst/>
                <a:latin typeface="Roboto" panose="02000000000000000000" pitchFamily="2" charset="0"/>
              </a:rPr>
              <a:t>, and </a:t>
            </a:r>
            <a:r>
              <a:rPr lang="en-HK" b="1" i="0" dirty="0">
                <a:effectLst/>
                <a:latin typeface="Roboto" panose="02000000000000000000" pitchFamily="2" charset="0"/>
              </a:rPr>
              <a:t>Salmon</a:t>
            </a:r>
            <a:r>
              <a:rPr lang="en-HK" b="0" i="0" dirty="0">
                <a:effectLst/>
                <a:latin typeface="Roboto" panose="02000000000000000000" pitchFamily="2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>
                <a:effectLst/>
                <a:latin typeface="Roboto" panose="02000000000000000000" pitchFamily="2" charset="0"/>
              </a:rPr>
              <a:t>These methods rely on the analysis of k-</a:t>
            </a:r>
            <a:r>
              <a:rPr lang="en-HK" b="0" i="0" dirty="0" err="1">
                <a:effectLst/>
                <a:latin typeface="Roboto" panose="02000000000000000000" pitchFamily="2" charset="0"/>
              </a:rPr>
              <a:t>mers</a:t>
            </a:r>
            <a:r>
              <a:rPr lang="en-HK" b="0" i="0" dirty="0">
                <a:effectLst/>
                <a:latin typeface="Roboto" panose="02000000000000000000" pitchFamily="2" charset="0"/>
              </a:rPr>
              <a:t> (short </a:t>
            </a:r>
            <a:r>
              <a:rPr lang="en-HK" b="0" i="0" dirty="0" err="1">
                <a:effectLst/>
                <a:latin typeface="Roboto" panose="02000000000000000000" pitchFamily="2" charset="0"/>
              </a:rPr>
              <a:t>subsequences</a:t>
            </a:r>
            <a:r>
              <a:rPr lang="en-HK" b="0" i="0" dirty="0">
                <a:effectLst/>
                <a:latin typeface="Roboto" panose="02000000000000000000" pitchFamily="2" charset="0"/>
              </a:rPr>
              <a:t> of the reads) to estimate transcript abundance.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>
                <a:effectLst/>
                <a:latin typeface="Roboto" panose="02000000000000000000" pitchFamily="2" charset="0"/>
              </a:rPr>
              <a:t>Instead of aligning the full read sequences to the transcriptome, </a:t>
            </a:r>
            <a:r>
              <a:rPr lang="en-HK" b="0" i="0" dirty="0" err="1">
                <a:effectLst/>
                <a:latin typeface="Roboto" panose="02000000000000000000" pitchFamily="2" charset="0"/>
              </a:rPr>
              <a:t>Kallisto</a:t>
            </a:r>
            <a:r>
              <a:rPr lang="en-HK" b="0" i="0" dirty="0">
                <a:effectLst/>
                <a:latin typeface="Roboto" panose="02000000000000000000" pitchFamily="2" charset="0"/>
              </a:rPr>
              <a:t> maps the observed k-</a:t>
            </a:r>
            <a:r>
              <a:rPr lang="en-HK" b="0" i="0" dirty="0" err="1">
                <a:effectLst/>
                <a:latin typeface="Roboto" panose="02000000000000000000" pitchFamily="2" charset="0"/>
              </a:rPr>
              <a:t>mers</a:t>
            </a:r>
            <a:r>
              <a:rPr lang="en-HK" b="0" i="0" dirty="0">
                <a:effectLst/>
                <a:latin typeface="Roboto" panose="02000000000000000000" pitchFamily="2" charset="0"/>
              </a:rPr>
              <a:t> in RNA-</a:t>
            </a:r>
            <a:r>
              <a:rPr lang="en-HK" b="0" i="0" dirty="0" err="1">
                <a:effectLst/>
                <a:latin typeface="Roboto" panose="02000000000000000000" pitchFamily="2" charset="0"/>
              </a:rPr>
              <a:t>seq</a:t>
            </a:r>
            <a:r>
              <a:rPr lang="en-HK" b="0" i="0" dirty="0">
                <a:effectLst/>
                <a:latin typeface="Roboto" panose="02000000000000000000" pitchFamily="2" charset="0"/>
              </a:rPr>
              <a:t> reads to their corresponding positions in the k-</a:t>
            </a:r>
            <a:r>
              <a:rPr lang="en-HK" b="0" i="0" dirty="0" err="1">
                <a:effectLst/>
                <a:latin typeface="Roboto" panose="02000000000000000000" pitchFamily="2" charset="0"/>
              </a:rPr>
              <a:t>mer</a:t>
            </a:r>
            <a:r>
              <a:rPr lang="en-HK" b="0" i="0" dirty="0">
                <a:effectLst/>
                <a:latin typeface="Roboto" panose="02000000000000000000" pitchFamily="2" charset="0"/>
              </a:rPr>
              <a:t> index.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 err="1">
                <a:effectLst/>
                <a:latin typeface="Roboto" panose="02000000000000000000" pitchFamily="2" charset="0"/>
              </a:rPr>
              <a:t>Kallisto</a:t>
            </a:r>
            <a:r>
              <a:rPr lang="en-HK" b="0" i="0" dirty="0">
                <a:effectLst/>
                <a:latin typeface="Roboto" panose="02000000000000000000" pitchFamily="2" charset="0"/>
              </a:rPr>
              <a:t> uses the pseudoalignment information to estimate the compatibility of each read with each transcript. A statistical model is then used to calculate </a:t>
            </a:r>
            <a:r>
              <a:rPr lang="en-HK" dirty="0">
                <a:latin typeface="Roboto" panose="02000000000000000000" pitchFamily="2" charset="0"/>
              </a:rPr>
              <a:t>t</a:t>
            </a:r>
            <a:r>
              <a:rPr lang="en-HK" b="0" i="0" dirty="0">
                <a:effectLst/>
                <a:latin typeface="Roboto" panose="02000000000000000000" pitchFamily="2" charset="0"/>
              </a:rPr>
              <a:t>ranscripts per million (TPM).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CDA9682-2DCE-240A-3F79-A1751EFB00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00" y="5996167"/>
            <a:ext cx="3454400" cy="78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00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B010-1FA0-9FAD-B53C-288959337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726" y="153380"/>
            <a:ext cx="10515600" cy="1325563"/>
          </a:xfrm>
        </p:spPr>
        <p:txBody>
          <a:bodyPr/>
          <a:lstStyle/>
          <a:p>
            <a:r>
              <a:rPr lang="en-US" dirty="0"/>
              <a:t>Differential Expression (DE)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49DD77-876F-235B-B200-B9FC21562CA4}"/>
              </a:ext>
            </a:extLst>
          </p:cNvPr>
          <p:cNvSpPr txBox="1"/>
          <p:nvPr/>
        </p:nvSpPr>
        <p:spPr>
          <a:xfrm>
            <a:off x="190500" y="1818839"/>
            <a:ext cx="6477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>
                <a:effectLst/>
                <a:latin typeface="Roboto" panose="02000000000000000000" pitchFamily="2" charset="0"/>
              </a:rPr>
              <a:t>Once the expression levels are quantified, the next step is to identify genes or transcripts that are differentially expressed between different conditions or groups.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HK" b="0" i="0" dirty="0"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>
                <a:effectLst/>
                <a:latin typeface="Roboto" panose="02000000000000000000" pitchFamily="2" charset="0"/>
              </a:rPr>
              <a:t>This involves statistical analysis to compare the expression levels between the samples, while accounting for various sources of variability and bias, such as sequencing depth, sample size, and biological variability.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HK" b="0" i="0" dirty="0"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>
                <a:effectLst/>
                <a:latin typeface="Roboto" panose="02000000000000000000" pitchFamily="2" charset="0"/>
              </a:rPr>
              <a:t>Some commonly used tools for differential expression analysis are DESeq2, edgeR, and limma.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HK" dirty="0"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dirty="0">
                <a:latin typeface="Roboto" panose="02000000000000000000" pitchFamily="2" charset="0"/>
              </a:rPr>
              <a:t>DESeq2 uses a negative binomial model to account for overdispersion in RNA-</a:t>
            </a:r>
            <a:r>
              <a:rPr lang="en-HK" dirty="0" err="1">
                <a:latin typeface="Roboto" panose="02000000000000000000" pitchFamily="2" charset="0"/>
              </a:rPr>
              <a:t>seq</a:t>
            </a:r>
            <a:r>
              <a:rPr lang="en-HK" dirty="0">
                <a:latin typeface="Roboto" panose="02000000000000000000" pitchFamily="2" charset="0"/>
              </a:rPr>
              <a:t> count data, enabling </a:t>
            </a:r>
            <a:r>
              <a:rPr lang="en-HK" b="0" i="0" dirty="0">
                <a:effectLst/>
                <a:latin typeface="Roboto" panose="02000000000000000000" pitchFamily="2" charset="0"/>
              </a:rPr>
              <a:t>more accurate estimation of fold changes and p-values.</a:t>
            </a:r>
            <a:endParaRPr lang="en-HK" dirty="0">
              <a:latin typeface="Roboto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362E83-3C67-D589-0234-D5F3BA70F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1364217"/>
            <a:ext cx="4864100" cy="27794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ACA175-97D9-01C7-ABFD-9917D11C7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050" y="4457063"/>
            <a:ext cx="3138542" cy="224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641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90197-E095-69AB-3844-8A01C7975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DE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D8458-96BE-9B48-FE15-8B5FE5995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" y="1800225"/>
            <a:ext cx="5422900" cy="4351338"/>
          </a:xfrm>
        </p:spPr>
        <p:txBody>
          <a:bodyPr/>
          <a:lstStyle/>
          <a:p>
            <a:r>
              <a:rPr lang="en-US" dirty="0"/>
              <a:t>Popular methods to visualize differential expression results in R:</a:t>
            </a:r>
          </a:p>
          <a:p>
            <a:pPr lvl="1"/>
            <a:r>
              <a:rPr lang="en-US" dirty="0"/>
              <a:t>Volcano Plots</a:t>
            </a:r>
          </a:p>
          <a:p>
            <a:pPr lvl="1"/>
            <a:r>
              <a:rPr lang="en-US" dirty="0"/>
              <a:t>Boxplots</a:t>
            </a:r>
          </a:p>
          <a:p>
            <a:pPr lvl="1"/>
            <a:r>
              <a:rPr lang="en-US" dirty="0"/>
              <a:t>Heatmaps</a:t>
            </a:r>
          </a:p>
          <a:p>
            <a:pPr lvl="1"/>
            <a:r>
              <a:rPr lang="en-US" dirty="0"/>
              <a:t>MA plots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768600-3EF2-9A85-8461-B8C5BFC4F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741" y="1103744"/>
            <a:ext cx="2595131" cy="27361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7405DE-D4F1-4365-5996-434DF0232A48}"/>
              </a:ext>
            </a:extLst>
          </p:cNvPr>
          <p:cNvSpPr txBox="1"/>
          <p:nvPr/>
        </p:nvSpPr>
        <p:spPr>
          <a:xfrm>
            <a:off x="6649072" y="729954"/>
            <a:ext cx="245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ggplot2 - volcano plot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325015-64C7-05DC-AC17-6557C5C2B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2212" y="1105339"/>
            <a:ext cx="2532413" cy="27622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328C3B-564A-EC00-73D0-563AFCF3063C}"/>
              </a:ext>
            </a:extLst>
          </p:cNvPr>
          <p:cNvSpPr txBox="1"/>
          <p:nvPr/>
        </p:nvSpPr>
        <p:spPr>
          <a:xfrm>
            <a:off x="9425826" y="774108"/>
            <a:ext cx="245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ggplot2 – boxplots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CA0DDF-384B-6A22-133A-C06049DE0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5567" y="4435285"/>
            <a:ext cx="3173935" cy="22729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239BA1-26C8-E083-ADB2-DCA3657C6B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4290" y="4178301"/>
            <a:ext cx="2641942" cy="26419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D2D3A7-608E-240D-ED38-3ACBDF1DFB82}"/>
              </a:ext>
            </a:extLst>
          </p:cNvPr>
          <p:cNvSpPr txBox="1"/>
          <p:nvPr/>
        </p:nvSpPr>
        <p:spPr>
          <a:xfrm>
            <a:off x="6201589" y="3867554"/>
            <a:ext cx="245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Pheatmap - heatmap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60718C-07E2-BF6F-CCF8-5EA11999B254}"/>
              </a:ext>
            </a:extLst>
          </p:cNvPr>
          <p:cNvSpPr txBox="1"/>
          <p:nvPr/>
        </p:nvSpPr>
        <p:spPr>
          <a:xfrm>
            <a:off x="9087872" y="4093649"/>
            <a:ext cx="245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DESeq2 - MA plot</a:t>
            </a:r>
          </a:p>
        </p:txBody>
      </p:sp>
    </p:spTree>
    <p:extLst>
      <p:ext uri="{BB962C8B-B14F-4D97-AF65-F5344CB8AC3E}">
        <p14:creationId xmlns:p14="http://schemas.microsoft.com/office/powerpoint/2010/main" val="573060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15BEF-932B-0EC8-7A41-6085EAA97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92" y="240504"/>
            <a:ext cx="10515600" cy="1325563"/>
          </a:xfrm>
        </p:spPr>
        <p:txBody>
          <a:bodyPr/>
          <a:lstStyle/>
          <a:p>
            <a:r>
              <a:rPr lang="en-US" dirty="0"/>
              <a:t>Pathway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0C40B-9C46-37A6-57FD-3251BCA48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850" y="1603376"/>
            <a:ext cx="5645150" cy="4351338"/>
          </a:xfrm>
        </p:spPr>
        <p:txBody>
          <a:bodyPr>
            <a:normAutofit/>
          </a:bodyPr>
          <a:lstStyle/>
          <a:p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Gene Set Enrichment Analysis (GSEA):</a:t>
            </a:r>
            <a:r>
              <a:rPr lang="en-HK" sz="16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en-HK" sz="16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computational method that determines whether an a priori defined set of genes shows  significant, concordant differences between two biological states (e.g. disease vs control).</a:t>
            </a:r>
            <a:endParaRPr lang="en-HK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The log2fc results and p-values from DESeq2/EdgeR can be used as input into GSEA</a:t>
            </a:r>
          </a:p>
          <a:p>
            <a:r>
              <a:rPr lang="en-HK" sz="16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GSEA </a:t>
            </a:r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calculates </a:t>
            </a:r>
            <a:r>
              <a:rPr lang="en-HK" sz="16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enrichment score (ES) for each gene set, which measures the degree to which the members of the gene set are overrepresented at the top or bottom of the ranked list</a:t>
            </a:r>
          </a:p>
          <a:p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Enriched pathways or GO terms can be displayed on </a:t>
            </a:r>
            <a:r>
              <a:rPr lang="en-HK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Cytoscape</a:t>
            </a:r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 using </a:t>
            </a:r>
            <a:r>
              <a:rPr lang="en-HK" sz="1600" b="1" dirty="0" err="1">
                <a:latin typeface="Calibri" panose="020F0502020204030204" pitchFamily="34" charset="0"/>
                <a:cs typeface="Calibri" panose="020F0502020204030204" pitchFamily="34" charset="0"/>
              </a:rPr>
              <a:t>g:Profiler</a:t>
            </a:r>
            <a:endParaRPr lang="en-HK" sz="1600" b="1" i="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R packages for GSEA include </a:t>
            </a:r>
            <a:r>
              <a:rPr lang="en-HK" sz="1600" b="1" dirty="0">
                <a:latin typeface="Calibri" panose="020F0502020204030204" pitchFamily="34" charset="0"/>
                <a:cs typeface="Calibri" panose="020F0502020204030204" pitchFamily="34" charset="0"/>
              </a:rPr>
              <a:t>clusterProfiler </a:t>
            </a:r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HK" sz="16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HK" sz="1600" b="1" dirty="0" err="1">
                <a:latin typeface="Calibri" panose="020F0502020204030204" pitchFamily="34" charset="0"/>
                <a:cs typeface="Calibri" panose="020F0502020204030204" pitchFamily="34" charset="0"/>
              </a:rPr>
              <a:t>fGSEA</a:t>
            </a:r>
            <a:endParaRPr lang="en-HK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Gene set databases include Gene Ontology and KEGG.</a:t>
            </a:r>
          </a:p>
          <a:p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Other methods for pathway analysis include </a:t>
            </a:r>
            <a:r>
              <a:rPr lang="en-HK" sz="1600" b="1" dirty="0" err="1">
                <a:latin typeface="Calibri" panose="020F0502020204030204" pitchFamily="34" charset="0"/>
                <a:cs typeface="Calibri" panose="020F0502020204030204" pitchFamily="34" charset="0"/>
              </a:rPr>
              <a:t>clusterProfier</a:t>
            </a:r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HK" sz="1600" b="1" dirty="0" err="1">
                <a:latin typeface="Calibri" panose="020F0502020204030204" pitchFamily="34" charset="0"/>
                <a:cs typeface="Calibri" panose="020F0502020204030204" pitchFamily="34" charset="0"/>
              </a:rPr>
              <a:t>ReactomePA</a:t>
            </a:r>
            <a:r>
              <a:rPr lang="en-HK" sz="1600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HK" sz="1600" b="1" dirty="0" err="1">
                <a:latin typeface="Calibri" panose="020F0502020204030204" pitchFamily="34" charset="0"/>
                <a:cs typeface="Calibri" panose="020F0502020204030204" pitchFamily="34" charset="0"/>
              </a:rPr>
              <a:t>GOstats</a:t>
            </a:r>
            <a:endParaRPr lang="en-HK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8D84FC-D748-F9B5-4B0C-10628102B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0504"/>
            <a:ext cx="5353878" cy="32097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69AEA4-7E4C-5926-7635-3A2B0AE87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8635" y="3806520"/>
            <a:ext cx="3130826" cy="2704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424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B0B44-5F24-B258-C702-06AB9C5B0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/>
              <a:t>Gene Regulatory Network (GRN)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B2C89-5362-2F2D-C172-5CAFCEB6A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6117" y="1825625"/>
            <a:ext cx="5683624" cy="4351338"/>
          </a:xfrm>
        </p:spPr>
        <p:txBody>
          <a:bodyPr>
            <a:normAutofit/>
          </a:bodyPr>
          <a:lstStyle/>
          <a:p>
            <a:r>
              <a:rPr lang="en-HK" sz="1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GRNs can be inferred from RNA-</a:t>
            </a:r>
            <a:r>
              <a:rPr lang="en-HK" sz="1800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seq</a:t>
            </a:r>
            <a:r>
              <a:rPr lang="en-HK" sz="1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data to understand the complex interactions between genes and identify key transcriptional regulators</a:t>
            </a:r>
          </a:p>
          <a:p>
            <a:r>
              <a:rPr lang="en-HK" sz="1800" dirty="0">
                <a:latin typeface="Calibri" panose="020F0502020204030204" pitchFamily="34" charset="0"/>
                <a:cs typeface="Calibri" panose="020F0502020204030204" pitchFamily="34" charset="0"/>
              </a:rPr>
              <a:t>Several different approaches for GRN inference</a:t>
            </a:r>
          </a:p>
          <a:p>
            <a:pPr lvl="1"/>
            <a:r>
              <a:rPr lang="en-HK" sz="1400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orrelation-based approaches (such as Pearson or Spearman correlation)</a:t>
            </a:r>
          </a:p>
          <a:p>
            <a:pPr lvl="1"/>
            <a:r>
              <a:rPr lang="en-HK" sz="1400" dirty="0">
                <a:latin typeface="Calibri" panose="020F0502020204030204" pitchFamily="34" charset="0"/>
                <a:cs typeface="Calibri" panose="020F0502020204030204" pitchFamily="34" charset="0"/>
              </a:rPr>
              <a:t>Mutual information based approaches, which can capture both linear and nonlinear relationships between genes (e.g. </a:t>
            </a: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ARACNE)</a:t>
            </a:r>
            <a:endParaRPr lang="en-HK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HK" sz="1400" dirty="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achine learning algorithms like GENIE3 which use random forests to infer GRNs</a:t>
            </a:r>
          </a:p>
          <a:p>
            <a:pPr lvl="1"/>
            <a:endParaRPr lang="en-HK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HK" sz="1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GRNs can be perturbed in diseases. Inferring GRNs from perturbation data can help identify key regulators (transcription factors) and pathways involved in disease progression</a:t>
            </a:r>
            <a:r>
              <a:rPr lang="en-HK" sz="1800" b="0" i="0" dirty="0">
                <a:effectLst/>
                <a:latin typeface="Roboto" panose="02000000000000000000" pitchFamily="2" charset="0"/>
              </a:rPr>
              <a:t>.</a:t>
            </a:r>
          </a:p>
          <a:p>
            <a:pPr lvl="1"/>
            <a:endParaRPr lang="en-HK" sz="1400" b="0" i="0" dirty="0">
              <a:effectLst/>
              <a:latin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4D3CC91-86AE-D0A1-A085-9FB4CBFD2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9766" y="1990164"/>
            <a:ext cx="3332472" cy="391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58FCFA-FD80-EAC1-B0E7-D3AF1DD211CD}"/>
              </a:ext>
            </a:extLst>
          </p:cNvPr>
          <p:cNvSpPr txBox="1"/>
          <p:nvPr/>
        </p:nvSpPr>
        <p:spPr>
          <a:xfrm>
            <a:off x="8647207" y="6176963"/>
            <a:ext cx="609824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HK" sz="1200" b="0" i="0" u="none" strike="noStrike" dirty="0">
                <a:solidFill>
                  <a:srgbClr val="757575"/>
                </a:solidFill>
                <a:effectLst/>
                <a:latin typeface="Noto Sans" panose="020B0604020202020204" pitchFamily="34" charset="0"/>
              </a:rPr>
              <a:t> </a:t>
            </a:r>
            <a:r>
              <a:rPr lang="en-HK" sz="1200" b="0" i="0" u="none" strike="noStrike" dirty="0">
                <a:solidFill>
                  <a:srgbClr val="757575"/>
                </a:solidFill>
                <a:effectLst/>
                <a:latin typeface="Noto Sans" panose="020B0604020202020204" pitchFamily="34" charset="0"/>
                <a:hlinkClick r:id="rId3"/>
              </a:rPr>
              <a:t>https://doi.org/10.7554/eLife.51254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958068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6B8C0-8FC9-49BB-DA68-28450FE26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1953" y="486149"/>
            <a:ext cx="10515600" cy="1325563"/>
          </a:xfrm>
        </p:spPr>
        <p:txBody>
          <a:bodyPr/>
          <a:lstStyle/>
          <a:p>
            <a:r>
              <a:rPr lang="en-US" dirty="0"/>
              <a:t>Practical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853E9-F3F3-8650-E43B-71C96E70C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0212" y="282070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BioinfoHKUSurgery</a:t>
            </a:r>
            <a:r>
              <a:rPr lang="en-US" dirty="0"/>
              <a:t>/Bioinfo-Workshop-2024</a:t>
            </a:r>
          </a:p>
        </p:txBody>
      </p:sp>
    </p:spTree>
    <p:extLst>
      <p:ext uri="{BB962C8B-B14F-4D97-AF65-F5344CB8AC3E}">
        <p14:creationId xmlns:p14="http://schemas.microsoft.com/office/powerpoint/2010/main" val="2059555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137A285-F0FD-5D29-85AD-5AA7DEA335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Paul, Clara, Vincent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6F3E462-7E7A-9609-5297-34566F3D19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Omics data analysis</a:t>
            </a:r>
          </a:p>
        </p:txBody>
      </p:sp>
    </p:spTree>
    <p:extLst>
      <p:ext uri="{BB962C8B-B14F-4D97-AF65-F5344CB8AC3E}">
        <p14:creationId xmlns:p14="http://schemas.microsoft.com/office/powerpoint/2010/main" val="581928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8F765-BB7D-DFD0-5A09-FE1F2AF38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649" y="291552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Course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C860F-D22C-2DEA-85AC-02379FD9B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649" y="1825625"/>
            <a:ext cx="57833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>
                <a:latin typeface="+mj-lt"/>
              </a:rPr>
              <a:t>Session 1 (8</a:t>
            </a:r>
            <a:r>
              <a:rPr lang="en-US" sz="1600" b="1" baseline="30000" dirty="0">
                <a:latin typeface="+mj-lt"/>
              </a:rPr>
              <a:t>th</a:t>
            </a:r>
            <a:r>
              <a:rPr lang="en-US" sz="1600" b="1" dirty="0">
                <a:latin typeface="+mj-lt"/>
              </a:rPr>
              <a:t> May): Omics intro &amp; Bulk RNA-seq data analysis</a:t>
            </a:r>
          </a:p>
          <a:p>
            <a:r>
              <a:rPr lang="en-US" sz="1600" dirty="0">
                <a:latin typeface="+mj-lt"/>
              </a:rPr>
              <a:t>Introduction to Omics data analysis</a:t>
            </a:r>
          </a:p>
          <a:p>
            <a:r>
              <a:rPr lang="en-HK" sz="1600" b="0" i="0" dirty="0">
                <a:effectLst/>
                <a:latin typeface="+mj-lt"/>
              </a:rPr>
              <a:t>Introduction to RNA-</a:t>
            </a:r>
            <a:r>
              <a:rPr lang="en-HK" sz="1600" b="0" i="0" dirty="0" err="1">
                <a:effectLst/>
                <a:latin typeface="+mj-lt"/>
              </a:rPr>
              <a:t>seq</a:t>
            </a:r>
            <a:r>
              <a:rPr lang="en-HK" sz="1600" b="0" i="0" dirty="0">
                <a:effectLst/>
                <a:latin typeface="+mj-lt"/>
              </a:rPr>
              <a:t> and transcriptomics</a:t>
            </a:r>
          </a:p>
          <a:p>
            <a:r>
              <a:rPr lang="en-US" sz="1600" dirty="0">
                <a:latin typeface="+mj-lt"/>
              </a:rPr>
              <a:t>Quality Control and Data Preprocessing</a:t>
            </a:r>
          </a:p>
          <a:p>
            <a:r>
              <a:rPr lang="en-US" sz="1600" dirty="0">
                <a:latin typeface="+mj-lt"/>
              </a:rPr>
              <a:t>Read Alignment and Transcriptome Assembly</a:t>
            </a:r>
          </a:p>
          <a:p>
            <a:r>
              <a:rPr lang="en-US" sz="1600" dirty="0">
                <a:latin typeface="+mj-lt"/>
              </a:rPr>
              <a:t>Gene Expression Quantification</a:t>
            </a:r>
          </a:p>
          <a:p>
            <a:r>
              <a:rPr lang="en-US" sz="1600" dirty="0">
                <a:latin typeface="+mj-lt"/>
              </a:rPr>
              <a:t>Differential Gene Expression Analysis</a:t>
            </a:r>
          </a:p>
          <a:p>
            <a:r>
              <a:rPr lang="en-US" sz="1600" dirty="0">
                <a:latin typeface="+mj-lt"/>
              </a:rPr>
              <a:t>Visualization and Interpretation of Results</a:t>
            </a:r>
          </a:p>
          <a:p>
            <a:r>
              <a:rPr lang="en-HK" sz="1600" b="0" i="0" dirty="0">
                <a:effectLst/>
                <a:latin typeface="+mj-lt"/>
              </a:rPr>
              <a:t>Advanced Topics in RNA-</a:t>
            </a:r>
            <a:r>
              <a:rPr lang="en-HK" sz="1600" b="0" i="0" dirty="0" err="1">
                <a:effectLst/>
                <a:latin typeface="+mj-lt"/>
              </a:rPr>
              <a:t>seq</a:t>
            </a:r>
            <a:r>
              <a:rPr lang="en-HK" sz="1600" b="0" i="0" dirty="0">
                <a:effectLst/>
                <a:latin typeface="+mj-lt"/>
              </a:rPr>
              <a:t> Analysis</a:t>
            </a:r>
          </a:p>
          <a:p>
            <a:r>
              <a:rPr lang="en-US" sz="1600" dirty="0">
                <a:latin typeface="+mj-lt"/>
              </a:rPr>
              <a:t>Case Studies and Practical Session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C9EB39-5A5B-D50B-C60C-694E0A79BFC2}"/>
              </a:ext>
            </a:extLst>
          </p:cNvPr>
          <p:cNvSpPr txBox="1">
            <a:spLocks/>
          </p:cNvSpPr>
          <p:nvPr/>
        </p:nvSpPr>
        <p:spPr>
          <a:xfrm>
            <a:off x="6408683" y="1853981"/>
            <a:ext cx="578331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latin typeface="+mj-lt"/>
              </a:rPr>
              <a:t>Session 2: Single cell RNA-seq data analysis</a:t>
            </a:r>
          </a:p>
          <a:p>
            <a:r>
              <a:rPr lang="en-HK" sz="1600" b="0" i="0" dirty="0">
                <a:effectLst/>
                <a:latin typeface="+mj-lt"/>
              </a:rPr>
              <a:t>Introduction to Single-Cell RNA-</a:t>
            </a:r>
            <a:r>
              <a:rPr lang="en-HK" sz="1600" b="0" i="0" dirty="0" err="1">
                <a:effectLst/>
                <a:latin typeface="+mj-lt"/>
              </a:rPr>
              <a:t>seq</a:t>
            </a:r>
            <a:endParaRPr lang="en-US" sz="1600" b="1" i="0" dirty="0">
              <a:effectLst/>
              <a:latin typeface="+mj-lt"/>
            </a:endParaRPr>
          </a:p>
          <a:p>
            <a:r>
              <a:rPr lang="en-HK" sz="1600" b="0" i="0" dirty="0" err="1">
                <a:effectLst/>
                <a:latin typeface="+mj-lt"/>
              </a:rPr>
              <a:t>Preprocessing</a:t>
            </a:r>
            <a:r>
              <a:rPr lang="en-HK" sz="1600" b="0" i="0" dirty="0">
                <a:effectLst/>
                <a:latin typeface="+mj-lt"/>
              </a:rPr>
              <a:t> and</a:t>
            </a:r>
            <a:r>
              <a:rPr lang="en-HK" sz="1600" dirty="0">
                <a:latin typeface="+mj-lt"/>
              </a:rPr>
              <a:t> </a:t>
            </a:r>
            <a:r>
              <a:rPr lang="en-HK" sz="1600" b="0" i="0" dirty="0">
                <a:effectLst/>
                <a:latin typeface="+mj-lt"/>
              </a:rPr>
              <a:t>Quality Control</a:t>
            </a:r>
          </a:p>
          <a:p>
            <a:r>
              <a:rPr lang="en-HK" sz="1600" dirty="0">
                <a:latin typeface="+mj-lt"/>
              </a:rPr>
              <a:t>Read mapping and quantification</a:t>
            </a:r>
          </a:p>
          <a:p>
            <a:r>
              <a:rPr lang="en-HK" sz="1600" dirty="0">
                <a:latin typeface="+mj-lt"/>
              </a:rPr>
              <a:t>Normalization and batch effect correction</a:t>
            </a:r>
          </a:p>
          <a:p>
            <a:r>
              <a:rPr lang="en-HK" sz="1600" b="0" i="0" dirty="0">
                <a:effectLst/>
                <a:latin typeface="+mj-lt"/>
              </a:rPr>
              <a:t>Dimensionality Reduction and Visualization</a:t>
            </a:r>
          </a:p>
          <a:p>
            <a:r>
              <a:rPr lang="en-HK" sz="1600" b="0" i="0" dirty="0">
                <a:effectLst/>
                <a:latin typeface="+mj-lt"/>
              </a:rPr>
              <a:t>Clustering, Cell Type Identification &amp; Differential Expression Analysis</a:t>
            </a:r>
          </a:p>
          <a:p>
            <a:r>
              <a:rPr lang="en-HK" sz="1600" b="0" i="0" dirty="0">
                <a:effectLst/>
                <a:latin typeface="+mj-lt"/>
              </a:rPr>
              <a:t>Trajectory Analysis and </a:t>
            </a:r>
            <a:r>
              <a:rPr lang="en-HK" sz="1600" b="0" i="0" dirty="0" err="1">
                <a:effectLst/>
                <a:latin typeface="+mj-lt"/>
              </a:rPr>
              <a:t>Pseudotime</a:t>
            </a:r>
            <a:r>
              <a:rPr lang="en-HK" sz="1600" b="0" i="0" dirty="0">
                <a:effectLst/>
                <a:latin typeface="+mj-lt"/>
              </a:rPr>
              <a:t> Inference</a:t>
            </a:r>
          </a:p>
          <a:p>
            <a:r>
              <a:rPr lang="en-HK" sz="1600" dirty="0">
                <a:latin typeface="+mj-lt"/>
              </a:rPr>
              <a:t>Integration with other Omics data</a:t>
            </a:r>
          </a:p>
          <a:p>
            <a:r>
              <a:rPr lang="en-HK" sz="1600" b="0" i="0" dirty="0">
                <a:effectLst/>
                <a:latin typeface="+mj-lt"/>
              </a:rPr>
              <a:t>Emerging Technologies and Future Directions</a:t>
            </a:r>
          </a:p>
          <a:p>
            <a:r>
              <a:rPr lang="en-US" sz="1600" dirty="0">
                <a:latin typeface="+mj-lt"/>
              </a:rPr>
              <a:t>Case Studies and Practical Session</a:t>
            </a:r>
            <a:endParaRPr lang="en-HK" sz="1600" b="1" i="0" dirty="0">
              <a:effectLst/>
              <a:latin typeface="+mj-lt"/>
            </a:endParaRPr>
          </a:p>
          <a:p>
            <a:endParaRPr lang="en-US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57556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6C6DF-57ED-D779-443D-75ED3C296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5631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Omics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8BE70-AB58-6010-29C3-938268499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147" y="914866"/>
            <a:ext cx="9631017" cy="4351338"/>
          </a:xfrm>
        </p:spPr>
        <p:txBody>
          <a:bodyPr>
            <a:normAutofit/>
          </a:bodyPr>
          <a:lstStyle/>
          <a:p>
            <a:r>
              <a:rPr lang="en-HK" sz="2100" b="0" i="0" dirty="0">
                <a:effectLst/>
                <a:latin typeface="Roboto" panose="02000000000000000000" pitchFamily="2" charset="0"/>
              </a:rPr>
              <a:t>Omics refers to the large-scale study of biological molecules such as genes, transcripts, proteins, and metabolites.</a:t>
            </a:r>
          </a:p>
          <a:p>
            <a:r>
              <a:rPr lang="en-HK" sz="2100" dirty="0">
                <a:latin typeface="Roboto" panose="02000000000000000000" pitchFamily="2" charset="0"/>
              </a:rPr>
              <a:t>Omics technologies allow researchers to profile the entire set of molecules in an unbiased way though rapid generation of high-throughput data</a:t>
            </a:r>
          </a:p>
          <a:p>
            <a:r>
              <a:rPr lang="en-HK" sz="2100" dirty="0">
                <a:latin typeface="Roboto" panose="02000000000000000000" pitchFamily="2" charset="0"/>
              </a:rPr>
              <a:t>Aims to provide an global view of cellular activity at multiple levels</a:t>
            </a:r>
            <a:endParaRPr lang="en-US" sz="21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5202C2-304E-85B8-8A3B-B69079B0E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5010" y="3429000"/>
            <a:ext cx="4046154" cy="28710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05D811-CA9F-F273-1B1C-6FAD24E2C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791" y="3589883"/>
            <a:ext cx="3353826" cy="32493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BF3879-EE1A-CA34-7E39-81BE989576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3194" y="3090535"/>
            <a:ext cx="762000" cy="584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EDA711-621D-4709-72D3-D26EE28B8AB6}"/>
              </a:ext>
            </a:extLst>
          </p:cNvPr>
          <p:cNvSpPr txBox="1"/>
          <p:nvPr/>
        </p:nvSpPr>
        <p:spPr>
          <a:xfrm>
            <a:off x="3461016" y="3305889"/>
            <a:ext cx="1807788" cy="223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50" b="1" dirty="0">
                <a:solidFill>
                  <a:schemeClr val="accent1">
                    <a:lumMod val="75000"/>
                  </a:schemeClr>
                </a:solidFill>
              </a:rPr>
              <a:t>Immunomics</a:t>
            </a:r>
          </a:p>
        </p:txBody>
      </p:sp>
    </p:spTree>
    <p:extLst>
      <p:ext uri="{BB962C8B-B14F-4D97-AF65-F5344CB8AC3E}">
        <p14:creationId xmlns:p14="http://schemas.microsoft.com/office/powerpoint/2010/main" val="2530220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ABE151-6C15-2031-7A7A-072B411AD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304" y="3350993"/>
            <a:ext cx="7058496" cy="32910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519063-804D-F3D4-81F9-D2D4F4ED5D8C}"/>
              </a:ext>
            </a:extLst>
          </p:cNvPr>
          <p:cNvSpPr txBox="1"/>
          <p:nvPr/>
        </p:nvSpPr>
        <p:spPr>
          <a:xfrm>
            <a:off x="1124607" y="1010374"/>
            <a:ext cx="9942786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2100" b="0" i="0" dirty="0">
                <a:effectLst/>
                <a:latin typeface="Roboto" panose="02000000000000000000" pitchFamily="2" charset="0"/>
              </a:rPr>
              <a:t>Allows us to extract meaningful insights from large and complex datasets.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2100" b="0" i="0" dirty="0">
                <a:effectLst/>
                <a:latin typeface="Roboto" panose="02000000000000000000" pitchFamily="2" charset="0"/>
              </a:rPr>
              <a:t>Enables identification of biomarkers, drug targets, and potential therapeutic interventions.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2100" b="0" i="0" dirty="0">
                <a:effectLst/>
                <a:latin typeface="Roboto" panose="02000000000000000000" pitchFamily="2" charset="0"/>
              </a:rPr>
              <a:t>Facilitates understanding of biological processes, disease mechanisms,  disease subtypes and personalized medicine.</a:t>
            </a:r>
            <a:endParaRPr lang="en-US" sz="2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4066A4-ABA9-1491-A210-68EFEEE5BF2C}"/>
              </a:ext>
            </a:extLst>
          </p:cNvPr>
          <p:cNvSpPr txBox="1"/>
          <p:nvPr/>
        </p:nvSpPr>
        <p:spPr>
          <a:xfrm>
            <a:off x="2585545" y="253292"/>
            <a:ext cx="7735614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HK" sz="3400" b="1" i="0" dirty="0">
                <a:solidFill>
                  <a:schemeClr val="accent1">
                    <a:lumMod val="75000"/>
                  </a:schemeClr>
                </a:solidFill>
                <a:effectLst/>
                <a:latin typeface="+mj-lt"/>
              </a:rPr>
              <a:t>Importance of Omics Data Analysis </a:t>
            </a:r>
            <a:endParaRPr lang="en-US" sz="3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9932CE-2243-A53E-EE42-4E3C90308454}"/>
              </a:ext>
            </a:extLst>
          </p:cNvPr>
          <p:cNvSpPr/>
          <p:nvPr/>
        </p:nvSpPr>
        <p:spPr>
          <a:xfrm>
            <a:off x="2596055" y="3794234"/>
            <a:ext cx="1135117" cy="357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3AE7E1-9B7C-0474-6171-139A429884E7}"/>
              </a:ext>
            </a:extLst>
          </p:cNvPr>
          <p:cNvSpPr txBox="1"/>
          <p:nvPr/>
        </p:nvSpPr>
        <p:spPr>
          <a:xfrm>
            <a:off x="2585545" y="3918490"/>
            <a:ext cx="14819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Disease sample</a:t>
            </a:r>
          </a:p>
        </p:txBody>
      </p:sp>
    </p:spTree>
    <p:extLst>
      <p:ext uri="{BB962C8B-B14F-4D97-AF65-F5344CB8AC3E}">
        <p14:creationId xmlns:p14="http://schemas.microsoft.com/office/powerpoint/2010/main" val="2546447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CDAC3-84F2-AF55-5D9C-EFAC9393D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b="0" i="0" dirty="0">
                <a:solidFill>
                  <a:schemeClr val="accent1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Challenges in Omics Data Analysis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A40FC-3C66-499D-569D-2A1C314EC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953" y="1690688"/>
            <a:ext cx="710762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HK" sz="1900" b="1" dirty="0">
                <a:latin typeface="Roboto" panose="02000000000000000000" pitchFamily="2" charset="0"/>
              </a:rPr>
              <a:t>The scale and complexity of Omics data presents a number of challenges:</a:t>
            </a:r>
          </a:p>
          <a:p>
            <a:r>
              <a:rPr lang="en-HK" sz="1900" b="0" i="0" dirty="0">
                <a:effectLst/>
                <a:latin typeface="Roboto" panose="02000000000000000000" pitchFamily="2" charset="0"/>
              </a:rPr>
              <a:t>Data pre-processing and quality control.</a:t>
            </a:r>
          </a:p>
          <a:p>
            <a:r>
              <a:rPr lang="en-HK" sz="1900" b="0" i="0" dirty="0">
                <a:effectLst/>
                <a:latin typeface="Roboto" panose="02000000000000000000" pitchFamily="2" charset="0"/>
              </a:rPr>
              <a:t>Statistical analysis and inference.</a:t>
            </a:r>
          </a:p>
          <a:p>
            <a:r>
              <a:rPr lang="en-HK" sz="1900" b="0" i="0" dirty="0">
                <a:effectLst/>
                <a:latin typeface="Roboto" panose="02000000000000000000" pitchFamily="2" charset="0"/>
              </a:rPr>
              <a:t>Integration and interpretation of multi-omics data.</a:t>
            </a:r>
          </a:p>
          <a:p>
            <a:endParaRPr lang="en-HK" sz="1900" dirty="0">
              <a:latin typeface="Roboto" panose="02000000000000000000" pitchFamily="2" charset="0"/>
            </a:endParaRPr>
          </a:p>
          <a:p>
            <a:pPr marL="0" indent="0">
              <a:buNone/>
            </a:pPr>
            <a:r>
              <a:rPr lang="en-HK" sz="1900" b="1" i="0" dirty="0">
                <a:effectLst/>
                <a:latin typeface="Roboto" panose="02000000000000000000" pitchFamily="2" charset="0"/>
              </a:rPr>
              <a:t>Bioinformatics tools can help overcome these:</a:t>
            </a:r>
          </a:p>
          <a:p>
            <a:r>
              <a:rPr lang="en-HK" sz="1900" b="0" i="0" dirty="0">
                <a:effectLst/>
                <a:latin typeface="Roboto" panose="02000000000000000000" pitchFamily="2" charset="0"/>
              </a:rPr>
              <a:t>Data pre-processing and quality </a:t>
            </a:r>
            <a:r>
              <a:rPr lang="en-HK" sz="1900" dirty="0">
                <a:latin typeface="Roboto" panose="02000000000000000000" pitchFamily="2" charset="0"/>
              </a:rPr>
              <a:t>c</a:t>
            </a:r>
            <a:r>
              <a:rPr lang="en-HK" sz="1900" b="0" i="0" dirty="0">
                <a:effectLst/>
                <a:latin typeface="Roboto" panose="02000000000000000000" pitchFamily="2" charset="0"/>
              </a:rPr>
              <a:t>ontrol</a:t>
            </a:r>
          </a:p>
          <a:p>
            <a:r>
              <a:rPr lang="en-HK" sz="1900" b="0" i="0" dirty="0">
                <a:effectLst/>
                <a:latin typeface="Roboto" panose="02000000000000000000" pitchFamily="2" charset="0"/>
              </a:rPr>
              <a:t>Provide algorithms, databases, and visualization tools for data analysis.</a:t>
            </a:r>
          </a:p>
          <a:p>
            <a:r>
              <a:rPr lang="en-HK" sz="1900" b="0" i="0" dirty="0">
                <a:effectLst/>
                <a:latin typeface="Roboto" panose="02000000000000000000" pitchFamily="2" charset="0"/>
              </a:rPr>
              <a:t>Statistical and </a:t>
            </a:r>
            <a:r>
              <a:rPr lang="en-HK" sz="1900" dirty="0">
                <a:latin typeface="Roboto" panose="02000000000000000000" pitchFamily="2" charset="0"/>
              </a:rPr>
              <a:t>machine learning </a:t>
            </a:r>
            <a:r>
              <a:rPr lang="en-HK" sz="1900" b="0" i="0" dirty="0">
                <a:effectLst/>
                <a:latin typeface="Roboto" panose="02000000000000000000" pitchFamily="2" charset="0"/>
              </a:rPr>
              <a:t>analysis to identify significant differences and patterns in the data and extract meaningful insights.</a:t>
            </a:r>
          </a:p>
          <a:p>
            <a:r>
              <a:rPr lang="en-HK" sz="1900" b="0" i="0" dirty="0">
                <a:effectLst/>
                <a:latin typeface="Roboto" panose="02000000000000000000" pitchFamily="2" charset="0"/>
              </a:rPr>
              <a:t>Integration of </a:t>
            </a:r>
            <a:r>
              <a:rPr lang="en-HK" sz="1900" dirty="0">
                <a:latin typeface="Roboto" panose="02000000000000000000" pitchFamily="2" charset="0"/>
              </a:rPr>
              <a:t>m</a:t>
            </a:r>
            <a:r>
              <a:rPr lang="en-HK" sz="1900" b="0" i="0" dirty="0">
                <a:effectLst/>
                <a:latin typeface="Roboto" panose="02000000000000000000" pitchFamily="2" charset="0"/>
              </a:rPr>
              <a:t>ulti-Omics data using correlation-based methods, network-based methods, and machine learning.</a:t>
            </a:r>
            <a:endParaRPr lang="en-US" sz="19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3CA9EC-11D8-E6C8-E0C7-7CCE852E1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5086" y="1837833"/>
            <a:ext cx="3452210" cy="22921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524922-39E2-BC7E-641D-2A1CDE6B7A53}"/>
              </a:ext>
            </a:extLst>
          </p:cNvPr>
          <p:cNvSpPr txBox="1"/>
          <p:nvPr/>
        </p:nvSpPr>
        <p:spPr>
          <a:xfrm>
            <a:off x="8290253" y="1506022"/>
            <a:ext cx="2921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”Curse of dimensionality”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7AA605-AF84-9C68-E05D-505DF485B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8698" y="4538998"/>
            <a:ext cx="4684986" cy="195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948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04F84-15E1-8ED9-0FE3-A46B8D471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Introduction to RNA-seq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8CB3E-354D-A9CD-72D0-A80E67DB4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HK" sz="2200" b="1" i="0" dirty="0">
                <a:effectLst/>
                <a:latin typeface="+mj-lt"/>
              </a:rPr>
              <a:t>What is RNA-</a:t>
            </a:r>
            <a:r>
              <a:rPr lang="en-HK" sz="2200" b="1" i="0" dirty="0" err="1">
                <a:effectLst/>
                <a:latin typeface="+mj-lt"/>
              </a:rPr>
              <a:t>seq</a:t>
            </a:r>
            <a:r>
              <a:rPr lang="en-HK" sz="2200" b="1" i="0" dirty="0">
                <a:effectLst/>
                <a:latin typeface="+mj-lt"/>
              </a:rPr>
              <a:t>?</a:t>
            </a:r>
          </a:p>
          <a:p>
            <a:r>
              <a:rPr lang="en-HK" sz="2000" b="0" i="0" dirty="0">
                <a:effectLst/>
                <a:latin typeface="+mj-lt"/>
              </a:rPr>
              <a:t>RNA-</a:t>
            </a:r>
            <a:r>
              <a:rPr lang="en-HK" sz="2000" b="0" i="0" dirty="0" err="1">
                <a:effectLst/>
                <a:latin typeface="+mj-lt"/>
              </a:rPr>
              <a:t>seq</a:t>
            </a:r>
            <a:r>
              <a:rPr lang="en-HK" sz="2000" b="0" i="0" dirty="0">
                <a:effectLst/>
                <a:latin typeface="+mj-lt"/>
              </a:rPr>
              <a:t> is a high-throughput sequencing technique used to study gene expression across the entire transcriptome</a:t>
            </a:r>
          </a:p>
          <a:p>
            <a:r>
              <a:rPr lang="en-HK" sz="2000" b="0" i="0" dirty="0">
                <a:effectLst/>
                <a:latin typeface="+mj-lt"/>
              </a:rPr>
              <a:t>Bulk RNA-</a:t>
            </a:r>
            <a:r>
              <a:rPr lang="en-HK" sz="2000" b="0" i="0" dirty="0" err="1">
                <a:effectLst/>
                <a:latin typeface="+mj-lt"/>
              </a:rPr>
              <a:t>seq</a:t>
            </a:r>
            <a:r>
              <a:rPr lang="en-HK" sz="2000" b="0" i="0" dirty="0">
                <a:effectLst/>
                <a:latin typeface="+mj-lt"/>
              </a:rPr>
              <a:t> provides information on the average expression of genes across a population of cells, rather than on a single-cell level.</a:t>
            </a:r>
          </a:p>
          <a:p>
            <a:pPr marL="0" indent="0">
              <a:buNone/>
            </a:pPr>
            <a:endParaRPr lang="en-HK" sz="2000" b="0" i="0" dirty="0">
              <a:effectLst/>
              <a:latin typeface="+mj-lt"/>
            </a:endParaRPr>
          </a:p>
          <a:p>
            <a:pPr marL="0" indent="0">
              <a:buNone/>
            </a:pPr>
            <a:r>
              <a:rPr lang="en-HK" sz="2200" b="1" i="0" dirty="0">
                <a:effectLst/>
                <a:latin typeface="+mj-lt"/>
              </a:rPr>
              <a:t>Why use RNA-</a:t>
            </a:r>
            <a:r>
              <a:rPr lang="en-HK" sz="2200" b="1" i="0" dirty="0" err="1">
                <a:effectLst/>
                <a:latin typeface="+mj-lt"/>
              </a:rPr>
              <a:t>seq</a:t>
            </a:r>
            <a:r>
              <a:rPr lang="en-HK" sz="2200" b="1" i="0" dirty="0">
                <a:effectLst/>
                <a:latin typeface="+mj-lt"/>
              </a:rPr>
              <a:t>?</a:t>
            </a:r>
          </a:p>
          <a:p>
            <a:r>
              <a:rPr lang="en-HK" sz="2000" b="0" i="0" dirty="0">
                <a:effectLst/>
                <a:latin typeface="+mj-lt"/>
              </a:rPr>
              <a:t>RNA-</a:t>
            </a:r>
            <a:r>
              <a:rPr lang="en-HK" sz="2000" b="0" i="0" dirty="0" err="1">
                <a:effectLst/>
                <a:latin typeface="+mj-lt"/>
              </a:rPr>
              <a:t>seq</a:t>
            </a:r>
            <a:r>
              <a:rPr lang="en-HK" sz="2000" b="0" i="0" dirty="0">
                <a:effectLst/>
                <a:latin typeface="+mj-lt"/>
              </a:rPr>
              <a:t> offers several advantages over traditional methods like microarrays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HK" sz="2000" b="0" i="0" u="none" strike="noStrike" dirty="0">
                <a:effectLst/>
                <a:latin typeface="+mj-lt"/>
              </a:rPr>
              <a:t>Covers an extremely broad dynamic range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HK" sz="2000" b="0" i="0" u="none" strike="noStrike" dirty="0">
                <a:effectLst/>
                <a:latin typeface="+mj-lt"/>
              </a:rPr>
              <a:t>Provides sensitive, accurate measurement of gene expression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HK" sz="2000" b="0" i="0" u="none" strike="noStrike" dirty="0">
                <a:effectLst/>
                <a:latin typeface="+mj-lt"/>
              </a:rPr>
              <a:t>Captures both known and novel features; does not require predesigned probes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HK" sz="2000" b="0" i="0" u="none" strike="noStrike" dirty="0">
                <a:effectLst/>
                <a:latin typeface="+mj-lt"/>
              </a:rPr>
              <a:t>Generates both qualitative and quantitative data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HK" sz="2000" b="0" i="0" u="none" strike="noStrike" dirty="0">
                <a:effectLst/>
                <a:latin typeface="+mj-lt"/>
              </a:rPr>
              <a:t>Reveals the full transcriptome, not just a few selected transcripts</a:t>
            </a:r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445211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56061-4F8D-5F78-85C2-0E44674EF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0659" y="185278"/>
            <a:ext cx="10515600" cy="1325563"/>
          </a:xfrm>
        </p:spPr>
        <p:txBody>
          <a:bodyPr/>
          <a:lstStyle/>
          <a:p>
            <a:r>
              <a:rPr lang="en-HK" b="1" i="0" dirty="0">
                <a:effectLst/>
                <a:latin typeface="+mj-lt"/>
              </a:rPr>
              <a:t>RNA-</a:t>
            </a:r>
            <a:r>
              <a:rPr lang="en-HK" b="1" i="0" dirty="0" err="1">
                <a:effectLst/>
                <a:latin typeface="+mj-lt"/>
              </a:rPr>
              <a:t>seq</a:t>
            </a:r>
            <a:r>
              <a:rPr lang="en-HK" b="1" i="0" dirty="0">
                <a:effectLst/>
                <a:latin typeface="+mj-lt"/>
              </a:rPr>
              <a:t> general workflow</a:t>
            </a:r>
            <a:br>
              <a:rPr lang="en-HK" b="1" dirty="0">
                <a:latin typeface="+mj-lt"/>
              </a:rPr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DF8ABB-8FC8-CCA0-4D61-D12B1239E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7305" y="2296150"/>
            <a:ext cx="4263478" cy="43906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0ED3BF-D400-8097-E34F-40DCD8638AE5}"/>
              </a:ext>
            </a:extLst>
          </p:cNvPr>
          <p:cNvSpPr txBox="1"/>
          <p:nvPr/>
        </p:nvSpPr>
        <p:spPr>
          <a:xfrm>
            <a:off x="462456" y="1561999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HK" b="1" i="0" dirty="0">
                <a:effectLst/>
                <a:latin typeface="+mj-lt"/>
              </a:rPr>
              <a:t>Workflow of RNA-</a:t>
            </a:r>
            <a:r>
              <a:rPr lang="en-HK" b="1" i="0" dirty="0" err="1">
                <a:effectLst/>
                <a:latin typeface="+mj-lt"/>
              </a:rPr>
              <a:t>seq</a:t>
            </a:r>
            <a:endParaRPr lang="en-HK" b="1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>
                <a:effectLst/>
                <a:latin typeface="+mj-lt"/>
              </a:rPr>
              <a:t>1. RNA Isolation: Total RNA is extracted from cells or tissues.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>
                <a:effectLst/>
                <a:latin typeface="+mj-lt"/>
              </a:rPr>
              <a:t>2. Library Preparation: RNA is converted into cDNA libraries, which are sequenced.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>
                <a:effectLst/>
                <a:latin typeface="+mj-lt"/>
              </a:rPr>
              <a:t>3. Sequencing: High-throughput sequencing generates millions of short reads.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b="0" i="0" dirty="0">
                <a:effectLst/>
                <a:latin typeface="+mj-lt"/>
              </a:rPr>
              <a:t>4. Data Analysis: Bioinformatics tools are used to process and map the sequencing reads to the reference genome or transcriptome sequence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4825E9-18BA-A480-0643-9F6A65046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8136" y="1420436"/>
            <a:ext cx="990908" cy="7206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BFE751-33C8-E274-B079-CD305EAAE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6976" y="2173420"/>
            <a:ext cx="225823" cy="2454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33C039-A0C4-29AA-2C3C-30C30E50B903}"/>
              </a:ext>
            </a:extLst>
          </p:cNvPr>
          <p:cNvSpPr txBox="1"/>
          <p:nvPr/>
        </p:nvSpPr>
        <p:spPr>
          <a:xfrm>
            <a:off x="588579" y="4424421"/>
            <a:ext cx="4666117" cy="2200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u="sng" dirty="0">
                <a:latin typeface="Calibri" panose="020F0502020204030204" pitchFamily="34" charset="0"/>
                <a:cs typeface="Calibri" panose="020F0502020204030204" pitchFamily="34" charset="0"/>
              </a:rPr>
              <a:t>Things to consider</a:t>
            </a:r>
          </a:p>
          <a:p>
            <a:endParaRPr lang="en-US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HK" sz="1500" b="1" dirty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HK" sz="15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aired-end RNA-</a:t>
            </a:r>
            <a:r>
              <a:rPr lang="en-HK" sz="1500" b="1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seq</a:t>
            </a:r>
            <a:r>
              <a:rPr lang="en-HK" sz="15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HK" sz="1500" dirty="0">
                <a:latin typeface="Calibri" panose="020F0502020204030204" pitchFamily="34" charset="0"/>
                <a:cs typeface="Calibri" panose="020F0502020204030204" pitchFamily="34" charset="0"/>
              </a:rPr>
              <a:t>or </a:t>
            </a:r>
            <a:r>
              <a:rPr lang="en-HK" sz="1500" b="1" dirty="0">
                <a:latin typeface="Calibri" panose="020F0502020204030204" pitchFamily="34" charset="0"/>
                <a:cs typeface="Calibri" panose="020F0502020204030204" pitchFamily="34" charset="0"/>
              </a:rPr>
              <a:t>single-end RNA-</a:t>
            </a:r>
            <a:r>
              <a:rPr lang="en-HK" sz="1500" b="1" dirty="0" err="1">
                <a:latin typeface="Calibri" panose="020F0502020204030204" pitchFamily="34" charset="0"/>
                <a:cs typeface="Calibri" panose="020F0502020204030204" pitchFamily="34" charset="0"/>
              </a:rPr>
              <a:t>seq</a:t>
            </a:r>
            <a:r>
              <a:rPr lang="en-HK" sz="1500" b="1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  <a:p>
            <a:endParaRPr lang="en-HK" sz="15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HK" sz="1500" b="1" dirty="0">
                <a:latin typeface="Calibri" panose="020F0502020204030204" pitchFamily="34" charset="0"/>
                <a:cs typeface="Calibri" panose="020F0502020204030204" pitchFamily="34" charset="0"/>
              </a:rPr>
              <a:t>Read length?: </a:t>
            </a:r>
            <a:r>
              <a:rPr lang="en-HK" sz="15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50-150 bp typical (Illumina)</a:t>
            </a:r>
          </a:p>
          <a:p>
            <a:endParaRPr lang="en-HK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HK" sz="1500" b="1" dirty="0">
                <a:latin typeface="Calibri" panose="020F0502020204030204" pitchFamily="34" charset="0"/>
                <a:cs typeface="Calibri" panose="020F0502020204030204" pitchFamily="34" charset="0"/>
              </a:rPr>
              <a:t>Strand specific ?</a:t>
            </a:r>
          </a:p>
          <a:p>
            <a:endParaRPr lang="en-HK" sz="15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HK" sz="1500" b="1" dirty="0">
                <a:latin typeface="Calibri" panose="020F0502020204030204" pitchFamily="34" charset="0"/>
                <a:cs typeface="Calibri" panose="020F0502020204030204" pitchFamily="34" charset="0"/>
              </a:rPr>
              <a:t>Total RNA </a:t>
            </a:r>
            <a:r>
              <a:rPr lang="en-HK" sz="1500" dirty="0">
                <a:latin typeface="Calibri" panose="020F0502020204030204" pitchFamily="34" charset="0"/>
                <a:cs typeface="Calibri" panose="020F0502020204030204" pitchFamily="34" charset="0"/>
              </a:rPr>
              <a:t>or</a:t>
            </a:r>
            <a:r>
              <a:rPr lang="en-HK" sz="1500" b="1" dirty="0">
                <a:latin typeface="Calibri" panose="020F0502020204030204" pitchFamily="34" charset="0"/>
                <a:cs typeface="Calibri" panose="020F0502020204030204" pitchFamily="34" charset="0"/>
              </a:rPr>
              <a:t> mRNA?</a:t>
            </a:r>
            <a:endParaRPr lang="en-US" sz="15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51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188B9-6392-FE89-E7A4-7CF7E451E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300" y="-141919"/>
            <a:ext cx="10515600" cy="1325563"/>
          </a:xfrm>
        </p:spPr>
        <p:txBody>
          <a:bodyPr/>
          <a:lstStyle/>
          <a:p>
            <a:r>
              <a:rPr lang="en-US" dirty="0"/>
              <a:t>RNA-seq platforms: which one to choose?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4300B1-747D-F0D9-1E03-60C0AE330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197" y="1183644"/>
            <a:ext cx="2170689" cy="7186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B656AF-7CDF-DC1F-5713-0679715F7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5101" y="1260489"/>
            <a:ext cx="2354098" cy="5649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BD546B-BB39-4674-E944-C5C861B13FE9}"/>
              </a:ext>
            </a:extLst>
          </p:cNvPr>
          <p:cNvSpPr txBox="1"/>
          <p:nvPr/>
        </p:nvSpPr>
        <p:spPr>
          <a:xfrm>
            <a:off x="7587022" y="1902318"/>
            <a:ext cx="3709274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High-throughput, widely used 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Generates short-read sequencing data with high accuracy and low error rates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Suitable for differential gene expression analysis and transcript quantification </a:t>
            </a:r>
            <a:endParaRPr lang="en-HK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Cost-effective for large-scale experiments, but requires high sequencing depth for isoform-level analysis </a:t>
            </a:r>
            <a:endParaRPr lang="en-HK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Compatible with a variety of disease sample types, including degraded or low-quality RNA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400" dirty="0">
                <a:latin typeface="Calibri" panose="020F0502020204030204" pitchFamily="34" charset="0"/>
                <a:cs typeface="Calibri" panose="020F0502020204030204" pitchFamily="34" charset="0"/>
              </a:rPr>
              <a:t>Wide range of applications, more software tools available.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2FF1C5-6975-DECA-562F-652C99F22B35}"/>
              </a:ext>
            </a:extLst>
          </p:cNvPr>
          <p:cNvSpPr txBox="1"/>
          <p:nvPr/>
        </p:nvSpPr>
        <p:spPr>
          <a:xfrm>
            <a:off x="2115461" y="1851939"/>
            <a:ext cx="309004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Long-read sequencing technology</a:t>
            </a:r>
            <a:r>
              <a:rPr lang="en-HK" sz="14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up to 100Kbp)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400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ull-length transcript sequencing, enabling isoform-level analysis and detection of alternative splicing.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Can detect RNA modifications and sequence across difficult-to-amplify regions.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Requires high input RNA due to the high cost per sample and lower throughput compared to Illumina.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1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Suitable for studying complex transcriptomes, gene fusion events in diseases (e.g. cancer)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A513A5F-3B57-58B4-923C-D425F95E1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345" y="2849941"/>
            <a:ext cx="1533824" cy="20002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8804E6-CD49-4341-6F49-DC32C31167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25" y="2063338"/>
            <a:ext cx="2126099" cy="4059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204562A-E6BC-28C6-FC9E-CB54D918B9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9771" y="2559282"/>
            <a:ext cx="1433552" cy="24012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94455D1-2635-BE65-47C1-3A1AD93E000C}"/>
              </a:ext>
            </a:extLst>
          </p:cNvPr>
          <p:cNvSpPr txBox="1"/>
          <p:nvPr/>
        </p:nvSpPr>
        <p:spPr>
          <a:xfrm>
            <a:off x="5773401" y="2374616"/>
            <a:ext cx="184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Novaseq 6000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6B2D57A-AD86-424F-A433-4AD9A8879A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5206" y="2027489"/>
            <a:ext cx="2038389" cy="38924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1C96AA3-2D6E-F3EF-06BF-1B5317696A87}"/>
              </a:ext>
            </a:extLst>
          </p:cNvPr>
          <p:cNvSpPr txBox="1"/>
          <p:nvPr/>
        </p:nvSpPr>
        <p:spPr>
          <a:xfrm>
            <a:off x="190490" y="2400930"/>
            <a:ext cx="2325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Pacbio Sequel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ED365-7353-9FFF-F9A6-68B46AEF8F81}"/>
              </a:ext>
            </a:extLst>
          </p:cNvPr>
          <p:cNvSpPr txBox="1"/>
          <p:nvPr/>
        </p:nvSpPr>
        <p:spPr>
          <a:xfrm>
            <a:off x="2673936" y="5383718"/>
            <a:ext cx="180340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HK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TAMA</a:t>
            </a:r>
          </a:p>
          <a:p>
            <a:r>
              <a:rPr lang="en-HK" sz="1600" b="0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Iso-</a:t>
            </a:r>
            <a:r>
              <a:rPr lang="en-HK" sz="1600" b="0" i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Seq</a:t>
            </a:r>
            <a:endParaRPr lang="en-HK" sz="1600" b="0" i="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HK" sz="1600" b="0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FLAIR</a:t>
            </a:r>
            <a:endParaRPr lang="en-HK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HK" sz="1600" b="0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GMAP</a:t>
            </a:r>
          </a:p>
          <a:p>
            <a:r>
              <a:rPr lang="en-HK" sz="1600" dirty="0">
                <a:latin typeface="Consolas" panose="020B0609020204030204" pitchFamily="49" charset="0"/>
                <a:cs typeface="Consolas" panose="020B0609020204030204" pitchFamily="49" charset="0"/>
              </a:rPr>
              <a:t>SQANTI</a:t>
            </a:r>
            <a:endParaRPr lang="en-HK" sz="1600" b="0" i="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4B9AC0D-E2A8-CB11-4807-5B2C52DAE097}"/>
              </a:ext>
            </a:extLst>
          </p:cNvPr>
          <p:cNvSpPr txBox="1"/>
          <p:nvPr/>
        </p:nvSpPr>
        <p:spPr>
          <a:xfrm>
            <a:off x="2427950" y="5089762"/>
            <a:ext cx="3140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Popular tools for Pacbio data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8989E59-FF12-5208-44F2-1942069D650A}"/>
              </a:ext>
            </a:extLst>
          </p:cNvPr>
          <p:cNvSpPr txBox="1"/>
          <p:nvPr/>
        </p:nvSpPr>
        <p:spPr>
          <a:xfrm>
            <a:off x="8193641" y="5252562"/>
            <a:ext cx="1435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HK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BWA</a:t>
            </a:r>
          </a:p>
          <a:p>
            <a:r>
              <a:rPr lang="en-HK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Hisat2</a:t>
            </a:r>
          </a:p>
          <a:p>
            <a:r>
              <a:rPr lang="en-HK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STAR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Trimmomatic</a:t>
            </a:r>
          </a:p>
          <a:p>
            <a:r>
              <a:rPr lang="en-HK" sz="1600" b="0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DESeq2</a:t>
            </a:r>
          </a:p>
          <a:p>
            <a:r>
              <a:rPr lang="en-HK" sz="1600" b="0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edgeR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79EDD3-2FB9-466F-5ED4-AC387333CA0A}"/>
              </a:ext>
            </a:extLst>
          </p:cNvPr>
          <p:cNvSpPr txBox="1"/>
          <p:nvPr/>
        </p:nvSpPr>
        <p:spPr>
          <a:xfrm>
            <a:off x="7933705" y="4960482"/>
            <a:ext cx="3331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Popular tools for illumina data</a:t>
            </a:r>
          </a:p>
        </p:txBody>
      </p:sp>
    </p:spTree>
    <p:extLst>
      <p:ext uri="{BB962C8B-B14F-4D97-AF65-F5344CB8AC3E}">
        <p14:creationId xmlns:p14="http://schemas.microsoft.com/office/powerpoint/2010/main" val="2501115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8416</TotalTime>
  <Words>1589</Words>
  <Application>Microsoft Macintosh PowerPoint</Application>
  <PresentationFormat>Widescreen</PresentationFormat>
  <Paragraphs>216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Consolas</vt:lpstr>
      <vt:lpstr>Helvetica</vt:lpstr>
      <vt:lpstr>Noto Sans</vt:lpstr>
      <vt:lpstr>Roboto</vt:lpstr>
      <vt:lpstr>Office Theme</vt:lpstr>
      <vt:lpstr>R and RStudio installation</vt:lpstr>
      <vt:lpstr>Omics data analysis</vt:lpstr>
      <vt:lpstr>Course outline</vt:lpstr>
      <vt:lpstr>Omics data analysis</vt:lpstr>
      <vt:lpstr>PowerPoint Presentation</vt:lpstr>
      <vt:lpstr>Challenges in Omics Data Analysis</vt:lpstr>
      <vt:lpstr>Introduction to RNA-seq</vt:lpstr>
      <vt:lpstr>RNA-seq general workflow </vt:lpstr>
      <vt:lpstr>RNA-seq platforms: which one to choose?</vt:lpstr>
      <vt:lpstr>PowerPoint Presentation</vt:lpstr>
      <vt:lpstr>QC &amp; data preprocessing</vt:lpstr>
      <vt:lpstr>Read alignment &amp; assembly</vt:lpstr>
      <vt:lpstr>Expression quantification: alignment based</vt:lpstr>
      <vt:lpstr>Expression quantification: pseudoalignment</vt:lpstr>
      <vt:lpstr>Differential Expression (DE) Analysis</vt:lpstr>
      <vt:lpstr>Visualizing DE results</vt:lpstr>
      <vt:lpstr>Pathway analysis</vt:lpstr>
      <vt:lpstr>Gene Regulatory Network (GRN) analysis</vt:lpstr>
      <vt:lpstr>Practical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and RStudio installation</dc:title>
  <dc:creator>Paul David Blakeley</dc:creator>
  <cp:lastModifiedBy>Paul David Blakeley</cp:lastModifiedBy>
  <cp:revision>4</cp:revision>
  <dcterms:created xsi:type="dcterms:W3CDTF">2024-05-02T08:25:49Z</dcterms:created>
  <dcterms:modified xsi:type="dcterms:W3CDTF">2024-05-08T04:42:18Z</dcterms:modified>
</cp:coreProperties>
</file>

<file path=docProps/thumbnail.jpeg>
</file>